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257" r:id="rId3"/>
    <p:sldId id="264" r:id="rId4"/>
    <p:sldId id="260" r:id="rId5"/>
    <p:sldId id="262" r:id="rId6"/>
    <p:sldId id="263" r:id="rId7"/>
    <p:sldId id="265" r:id="rId8"/>
    <p:sldId id="261" r:id="rId9"/>
    <p:sldId id="266" r:id="rId10"/>
    <p:sldId id="271" r:id="rId11"/>
    <p:sldId id="272" r:id="rId12"/>
    <p:sldId id="267" r:id="rId13"/>
    <p:sldId id="268" r:id="rId14"/>
    <p:sldId id="269" r:id="rId15"/>
    <p:sldId id="270" r:id="rId16"/>
    <p:sldId id="274" r:id="rId17"/>
    <p:sldId id="278" r:id="rId18"/>
    <p:sldId id="273" r:id="rId19"/>
    <p:sldId id="275" r:id="rId20"/>
    <p:sldId id="276" r:id="rId21"/>
    <p:sldId id="303" r:id="rId22"/>
    <p:sldId id="304" r:id="rId23"/>
    <p:sldId id="279" r:id="rId24"/>
    <p:sldId id="280" r:id="rId25"/>
    <p:sldId id="281" r:id="rId26"/>
    <p:sldId id="285" r:id="rId27"/>
    <p:sldId id="288" r:id="rId28"/>
    <p:sldId id="286" r:id="rId29"/>
    <p:sldId id="289" r:id="rId30"/>
    <p:sldId id="290" r:id="rId31"/>
    <p:sldId id="291" r:id="rId32"/>
    <p:sldId id="292" r:id="rId33"/>
    <p:sldId id="293" r:id="rId34"/>
    <p:sldId id="294" r:id="rId35"/>
    <p:sldId id="295" r:id="rId36"/>
    <p:sldId id="287" r:id="rId37"/>
    <p:sldId id="277" r:id="rId38"/>
    <p:sldId id="296" r:id="rId39"/>
    <p:sldId id="297" r:id="rId40"/>
    <p:sldId id="298" r:id="rId41"/>
    <p:sldId id="299" r:id="rId42"/>
    <p:sldId id="300" r:id="rId43"/>
    <p:sldId id="301" r:id="rId44"/>
    <p:sldId id="302"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71" autoAdjust="0"/>
  </p:normalViewPr>
  <p:slideViewPr>
    <p:cSldViewPr>
      <p:cViewPr varScale="1">
        <p:scale>
          <a:sx n="111" d="100"/>
          <a:sy n="111" d="100"/>
        </p:scale>
        <p:origin x="-1026" y="-78"/>
      </p:cViewPr>
      <p:guideLst>
        <p:guide orient="horz" pos="2160"/>
        <p:guide pos="2880"/>
      </p:guideLst>
    </p:cSldViewPr>
  </p:slideViewPr>
  <p:outlineViewPr>
    <p:cViewPr>
      <p:scale>
        <a:sx n="33" d="100"/>
        <a:sy n="33" d="100"/>
      </p:scale>
      <p:origin x="0" y="21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ata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ata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ata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ata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rawing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rawing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77315-5863-4AB0-98F2-7EBDC1627D8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60C28B65-F12D-4FEA-BC85-DD561CA03258}">
      <dgm:prSet phldrT="[Testo]"/>
      <dgm:spPr/>
      <dgm:t>
        <a:bodyPr/>
        <a:lstStyle/>
        <a:p>
          <a:r>
            <a:rPr lang="it-IT" dirty="0" smtClean="0">
              <a:latin typeface="Century" panose="02040604050505020304" pitchFamily="18" charset="0"/>
            </a:rPr>
            <a:t>Associazione Italiana Esposti Amianto (AIEA)</a:t>
          </a:r>
          <a:endParaRPr lang="it-IT" dirty="0">
            <a:latin typeface="Century" panose="02040604050505020304" pitchFamily="18" charset="0"/>
          </a:endParaRPr>
        </a:p>
      </dgm:t>
    </dgm:pt>
    <dgm:pt modelId="{8ECEA1F5-D625-4835-BAD9-F8F7A6EB13E9}" type="parTrans" cxnId="{40917D73-BF5F-425C-BB00-2F3958B8CA60}">
      <dgm:prSet/>
      <dgm:spPr/>
      <dgm:t>
        <a:bodyPr/>
        <a:lstStyle/>
        <a:p>
          <a:endParaRPr lang="it-IT">
            <a:latin typeface="Century" panose="02040604050505020304" pitchFamily="18" charset="0"/>
          </a:endParaRPr>
        </a:p>
      </dgm:t>
    </dgm:pt>
    <dgm:pt modelId="{BD893921-FCB5-4ADB-A310-2D384FF27C4D}" type="sibTrans" cxnId="{40917D73-BF5F-425C-BB00-2F3958B8CA60}">
      <dgm:prSet/>
      <dgm:spPr/>
      <dgm:t>
        <a:bodyPr/>
        <a:lstStyle/>
        <a:p>
          <a:endParaRPr lang="it-IT">
            <a:latin typeface="Century" panose="02040604050505020304" pitchFamily="18" charset="0"/>
          </a:endParaRPr>
        </a:p>
      </dgm:t>
    </dgm:pt>
    <dgm:pt modelId="{D5F31CF9-8FD3-4338-9531-2128E56F7C42}">
      <dgm:prSet phldrT="[Testo]"/>
      <dgm:spPr/>
      <dgm:t>
        <a:bodyPr/>
        <a:lstStyle/>
        <a:p>
          <a:r>
            <a:rPr lang="it-IT" dirty="0" smtClean="0">
              <a:latin typeface="Century" panose="02040604050505020304" pitchFamily="18" charset="0"/>
            </a:rPr>
            <a:t>L’Amianto</a:t>
          </a:r>
          <a:endParaRPr lang="it-IT" dirty="0">
            <a:latin typeface="Century" panose="02040604050505020304" pitchFamily="18" charset="0"/>
          </a:endParaRPr>
        </a:p>
      </dgm:t>
    </dgm:pt>
    <dgm:pt modelId="{335431B3-B7AC-42FB-82CE-43FFC9A75584}" type="parTrans" cxnId="{F169DE92-6678-446E-BAF1-EDAC3BF4849D}">
      <dgm:prSet/>
      <dgm:spPr/>
      <dgm:t>
        <a:bodyPr/>
        <a:lstStyle/>
        <a:p>
          <a:endParaRPr lang="it-IT">
            <a:latin typeface="Century" panose="02040604050505020304" pitchFamily="18" charset="0"/>
          </a:endParaRPr>
        </a:p>
      </dgm:t>
    </dgm:pt>
    <dgm:pt modelId="{0C7F5438-CD6B-4BE7-B96D-A486423BC043}" type="sibTrans" cxnId="{F169DE92-6678-446E-BAF1-EDAC3BF4849D}">
      <dgm:prSet/>
      <dgm:spPr/>
      <dgm:t>
        <a:bodyPr/>
        <a:lstStyle/>
        <a:p>
          <a:endParaRPr lang="it-IT">
            <a:latin typeface="Century" panose="02040604050505020304" pitchFamily="18" charset="0"/>
          </a:endParaRPr>
        </a:p>
      </dgm:t>
    </dgm:pt>
    <dgm:pt modelId="{3AF12295-476A-459A-A82C-F0A4678F9BE6}">
      <dgm:prSet phldrT="[Testo]"/>
      <dgm:spPr/>
      <dgm:t>
        <a:bodyPr/>
        <a:lstStyle/>
        <a:p>
          <a:r>
            <a:rPr lang="it-IT" dirty="0" smtClean="0">
              <a:latin typeface="Century" panose="02040604050505020304" pitchFamily="18" charset="0"/>
            </a:rPr>
            <a:t>Contaminazione terreni e falde</a:t>
          </a:r>
          <a:endParaRPr lang="it-IT" dirty="0">
            <a:latin typeface="Century" panose="02040604050505020304" pitchFamily="18" charset="0"/>
          </a:endParaRPr>
        </a:p>
      </dgm:t>
    </dgm:pt>
    <dgm:pt modelId="{0BE453A7-9490-4627-9D8E-FA9626DB63A9}" type="parTrans" cxnId="{B6832460-03E3-43BD-B3FD-F466C11160E2}">
      <dgm:prSet/>
      <dgm:spPr/>
      <dgm:t>
        <a:bodyPr/>
        <a:lstStyle/>
        <a:p>
          <a:endParaRPr lang="it-IT">
            <a:latin typeface="Century" panose="02040604050505020304" pitchFamily="18" charset="0"/>
          </a:endParaRPr>
        </a:p>
      </dgm:t>
    </dgm:pt>
    <dgm:pt modelId="{083C606C-389A-40F9-9B79-166EAACAEA4A}" type="sibTrans" cxnId="{B6832460-03E3-43BD-B3FD-F466C11160E2}">
      <dgm:prSet/>
      <dgm:spPr/>
      <dgm:t>
        <a:bodyPr/>
        <a:lstStyle/>
        <a:p>
          <a:endParaRPr lang="it-IT">
            <a:latin typeface="Century" panose="02040604050505020304" pitchFamily="18" charset="0"/>
          </a:endParaRPr>
        </a:p>
      </dgm:t>
    </dgm:pt>
    <dgm:pt modelId="{B045E452-003E-4A73-A48C-803DC584B2F2}">
      <dgm:prSet phldrT="[Testo]"/>
      <dgm:spPr/>
      <dgm:t>
        <a:bodyPr/>
        <a:lstStyle/>
        <a:p>
          <a:r>
            <a:rPr lang="it-IT" dirty="0" smtClean="0">
              <a:latin typeface="Century" panose="02040604050505020304" pitchFamily="18" charset="0"/>
            </a:rPr>
            <a:t>Strumenti ed azioni per la bonifica</a:t>
          </a:r>
          <a:endParaRPr lang="it-IT" dirty="0">
            <a:latin typeface="Century" panose="02040604050505020304" pitchFamily="18" charset="0"/>
          </a:endParaRPr>
        </a:p>
      </dgm:t>
    </dgm:pt>
    <dgm:pt modelId="{DBBAFA55-4190-4F52-B6EB-56AB892E8F44}" type="parTrans" cxnId="{668C0428-849A-4DDD-8FDF-D4A30F94CF76}">
      <dgm:prSet/>
      <dgm:spPr/>
      <dgm:t>
        <a:bodyPr/>
        <a:lstStyle/>
        <a:p>
          <a:endParaRPr lang="it-IT">
            <a:latin typeface="Century" panose="02040604050505020304" pitchFamily="18" charset="0"/>
          </a:endParaRPr>
        </a:p>
      </dgm:t>
    </dgm:pt>
    <dgm:pt modelId="{49969F5E-6AAF-4418-8EA0-1C79CD7471CD}" type="sibTrans" cxnId="{668C0428-849A-4DDD-8FDF-D4A30F94CF76}">
      <dgm:prSet/>
      <dgm:spPr/>
      <dgm:t>
        <a:bodyPr/>
        <a:lstStyle/>
        <a:p>
          <a:endParaRPr lang="it-IT">
            <a:latin typeface="Century" panose="02040604050505020304" pitchFamily="18" charset="0"/>
          </a:endParaRPr>
        </a:p>
      </dgm:t>
    </dgm:pt>
    <dgm:pt modelId="{F0A678AE-B10A-4A63-A111-0419E9B6747A}">
      <dgm:prSet phldrT="[Testo]"/>
      <dgm:spPr/>
      <dgm:t>
        <a:bodyPr/>
        <a:lstStyle/>
        <a:p>
          <a:r>
            <a:rPr lang="it-IT" dirty="0" smtClean="0">
              <a:latin typeface="Century" panose="02040604050505020304" pitchFamily="18" charset="0"/>
            </a:rPr>
            <a:t>Casi studio</a:t>
          </a:r>
          <a:endParaRPr lang="it-IT" dirty="0">
            <a:latin typeface="Century" panose="02040604050505020304" pitchFamily="18" charset="0"/>
          </a:endParaRPr>
        </a:p>
      </dgm:t>
    </dgm:pt>
    <dgm:pt modelId="{2F7186F5-F480-4792-86F0-C32F12B0A4A0}" type="parTrans" cxnId="{4948F626-8AB3-4E04-B78D-D70D2B3B396A}">
      <dgm:prSet/>
      <dgm:spPr/>
      <dgm:t>
        <a:bodyPr/>
        <a:lstStyle/>
        <a:p>
          <a:endParaRPr lang="it-IT">
            <a:latin typeface="Century" panose="02040604050505020304" pitchFamily="18" charset="0"/>
          </a:endParaRPr>
        </a:p>
      </dgm:t>
    </dgm:pt>
    <dgm:pt modelId="{510FED41-9C32-4769-8EE6-1EF3ADCD23F0}" type="sibTrans" cxnId="{4948F626-8AB3-4E04-B78D-D70D2B3B396A}">
      <dgm:prSet/>
      <dgm:spPr/>
      <dgm:t>
        <a:bodyPr/>
        <a:lstStyle/>
        <a:p>
          <a:endParaRPr lang="it-IT">
            <a:latin typeface="Century" panose="02040604050505020304" pitchFamily="18" charset="0"/>
          </a:endParaRPr>
        </a:p>
      </dgm:t>
    </dgm:pt>
    <dgm:pt modelId="{BBEE4C25-63F9-41F1-B56A-502D79D83786}" type="pres">
      <dgm:prSet presAssocID="{0E777315-5863-4AB0-98F2-7EBDC1627D88}" presName="Name0" presStyleCnt="0">
        <dgm:presLayoutVars>
          <dgm:chMax val="7"/>
          <dgm:chPref val="7"/>
          <dgm:dir/>
        </dgm:presLayoutVars>
      </dgm:prSet>
      <dgm:spPr/>
      <dgm:t>
        <a:bodyPr/>
        <a:lstStyle/>
        <a:p>
          <a:endParaRPr lang="it-IT"/>
        </a:p>
      </dgm:t>
    </dgm:pt>
    <dgm:pt modelId="{93AE590B-510B-4777-ABAE-405E1CC614A3}" type="pres">
      <dgm:prSet presAssocID="{0E777315-5863-4AB0-98F2-7EBDC1627D88}" presName="Name1" presStyleCnt="0"/>
      <dgm:spPr/>
    </dgm:pt>
    <dgm:pt modelId="{D3A40683-AC60-4850-9D53-862C7A0211BE}" type="pres">
      <dgm:prSet presAssocID="{0E777315-5863-4AB0-98F2-7EBDC1627D88}" presName="cycle" presStyleCnt="0"/>
      <dgm:spPr/>
    </dgm:pt>
    <dgm:pt modelId="{DE54C190-F2C0-4B5B-91B4-86E88DCD9917}" type="pres">
      <dgm:prSet presAssocID="{0E777315-5863-4AB0-98F2-7EBDC1627D88}" presName="srcNode" presStyleLbl="node1" presStyleIdx="0" presStyleCnt="5"/>
      <dgm:spPr/>
    </dgm:pt>
    <dgm:pt modelId="{ACC501DD-64EE-4627-8826-8278D5FF8F9C}" type="pres">
      <dgm:prSet presAssocID="{0E777315-5863-4AB0-98F2-7EBDC1627D88}" presName="conn" presStyleLbl="parChTrans1D2" presStyleIdx="0" presStyleCnt="1"/>
      <dgm:spPr/>
      <dgm:t>
        <a:bodyPr/>
        <a:lstStyle/>
        <a:p>
          <a:endParaRPr lang="it-IT"/>
        </a:p>
      </dgm:t>
    </dgm:pt>
    <dgm:pt modelId="{5FB5CDAB-5111-4A7F-BC2B-4B462281281A}" type="pres">
      <dgm:prSet presAssocID="{0E777315-5863-4AB0-98F2-7EBDC1627D88}" presName="extraNode" presStyleLbl="node1" presStyleIdx="0" presStyleCnt="5"/>
      <dgm:spPr/>
    </dgm:pt>
    <dgm:pt modelId="{102AB684-77E0-43A5-B847-99E3FA1A11F6}" type="pres">
      <dgm:prSet presAssocID="{0E777315-5863-4AB0-98F2-7EBDC1627D88}" presName="dstNode" presStyleLbl="node1" presStyleIdx="0" presStyleCnt="5"/>
      <dgm:spPr/>
    </dgm:pt>
    <dgm:pt modelId="{F91EE8F5-4E87-41B2-9DD6-3DE5545DDAB5}" type="pres">
      <dgm:prSet presAssocID="{60C28B65-F12D-4FEA-BC85-DD561CA03258}" presName="text_1" presStyleLbl="node1" presStyleIdx="0" presStyleCnt="5">
        <dgm:presLayoutVars>
          <dgm:bulletEnabled val="1"/>
        </dgm:presLayoutVars>
      </dgm:prSet>
      <dgm:spPr/>
      <dgm:t>
        <a:bodyPr/>
        <a:lstStyle/>
        <a:p>
          <a:endParaRPr lang="it-IT"/>
        </a:p>
      </dgm:t>
    </dgm:pt>
    <dgm:pt modelId="{8ECE88AF-7B7E-4F0C-8517-8084D0045F09}" type="pres">
      <dgm:prSet presAssocID="{60C28B65-F12D-4FEA-BC85-DD561CA03258}" presName="accent_1" presStyleCnt="0"/>
      <dgm:spPr/>
    </dgm:pt>
    <dgm:pt modelId="{E62146C2-DAF2-476C-AA54-CBD005BEC6B0}" type="pres">
      <dgm:prSet presAssocID="{60C28B65-F12D-4FEA-BC85-DD561CA03258}" presName="accentRepeatNode" presStyleLbl="solidFgAcc1" presStyleIdx="0" presStyleCnt="5"/>
      <dgm:spPr>
        <a:blipFill dpi="0" rotWithShape="0">
          <a:blip xmlns:r="http://schemas.openxmlformats.org/officeDocument/2006/relationships" r:embed="rId1"/>
          <a:srcRect/>
          <a:stretch>
            <a:fillRect/>
          </a:stretch>
        </a:blipFill>
      </dgm:spPr>
    </dgm:pt>
    <dgm:pt modelId="{0B328038-5ACB-4A3A-9EAD-1B6773859CD5}" type="pres">
      <dgm:prSet presAssocID="{D5F31CF9-8FD3-4338-9531-2128E56F7C42}" presName="text_2" presStyleLbl="node1" presStyleIdx="1" presStyleCnt="5">
        <dgm:presLayoutVars>
          <dgm:bulletEnabled val="1"/>
        </dgm:presLayoutVars>
      </dgm:prSet>
      <dgm:spPr/>
      <dgm:t>
        <a:bodyPr/>
        <a:lstStyle/>
        <a:p>
          <a:endParaRPr lang="it-IT"/>
        </a:p>
      </dgm:t>
    </dgm:pt>
    <dgm:pt modelId="{5A71D1F6-A7A5-41A5-8915-2972E0E3079C}" type="pres">
      <dgm:prSet presAssocID="{D5F31CF9-8FD3-4338-9531-2128E56F7C42}" presName="accent_2" presStyleCnt="0"/>
      <dgm:spPr/>
    </dgm:pt>
    <dgm:pt modelId="{F73061B3-1253-478B-B7B2-8B4B84F290F2}" type="pres">
      <dgm:prSet presAssocID="{D5F31CF9-8FD3-4338-9531-2128E56F7C42}" presName="accentRepeatNode" presStyleLbl="solidFgAcc1" presStyleIdx="1" presStyleCnt="5"/>
      <dgm:spPr>
        <a:blipFill rotWithShape="0">
          <a:blip xmlns:r="http://schemas.openxmlformats.org/officeDocument/2006/relationships" r:embed="rId2"/>
          <a:stretch>
            <a:fillRect/>
          </a:stretch>
        </a:blipFill>
      </dgm:spPr>
    </dgm:pt>
    <dgm:pt modelId="{095947BA-E597-4006-A904-AD650E6DBACD}" type="pres">
      <dgm:prSet presAssocID="{3AF12295-476A-459A-A82C-F0A4678F9BE6}" presName="text_3" presStyleLbl="node1" presStyleIdx="2" presStyleCnt="5">
        <dgm:presLayoutVars>
          <dgm:bulletEnabled val="1"/>
        </dgm:presLayoutVars>
      </dgm:prSet>
      <dgm:spPr/>
      <dgm:t>
        <a:bodyPr/>
        <a:lstStyle/>
        <a:p>
          <a:endParaRPr lang="it-IT"/>
        </a:p>
      </dgm:t>
    </dgm:pt>
    <dgm:pt modelId="{86D1FB29-AEAD-4AE1-BAC1-BAB7B4526CC3}" type="pres">
      <dgm:prSet presAssocID="{3AF12295-476A-459A-A82C-F0A4678F9BE6}" presName="accent_3" presStyleCnt="0"/>
      <dgm:spPr/>
    </dgm:pt>
    <dgm:pt modelId="{688CDA58-2AAB-4880-837B-E4C195927FA3}" type="pres">
      <dgm:prSet presAssocID="{3AF12295-476A-459A-A82C-F0A4678F9BE6}" presName="accentRepeatNode" presStyleLbl="solidFgAcc1" presStyleIdx="2" presStyleCnt="5"/>
      <dgm:spPr>
        <a:blipFill rotWithShape="0">
          <a:blip xmlns:r="http://schemas.openxmlformats.org/officeDocument/2006/relationships" r:embed="rId3"/>
          <a:stretch>
            <a:fillRect/>
          </a:stretch>
        </a:blipFill>
      </dgm:spPr>
    </dgm:pt>
    <dgm:pt modelId="{C866AF53-95C4-420E-B5CA-3E104543D353}" type="pres">
      <dgm:prSet presAssocID="{B045E452-003E-4A73-A48C-803DC584B2F2}" presName="text_4" presStyleLbl="node1" presStyleIdx="3" presStyleCnt="5">
        <dgm:presLayoutVars>
          <dgm:bulletEnabled val="1"/>
        </dgm:presLayoutVars>
      </dgm:prSet>
      <dgm:spPr/>
      <dgm:t>
        <a:bodyPr/>
        <a:lstStyle/>
        <a:p>
          <a:endParaRPr lang="it-IT"/>
        </a:p>
      </dgm:t>
    </dgm:pt>
    <dgm:pt modelId="{40E2AF31-A0E2-4ABF-AAB6-A1A6C002BEA8}" type="pres">
      <dgm:prSet presAssocID="{B045E452-003E-4A73-A48C-803DC584B2F2}" presName="accent_4" presStyleCnt="0"/>
      <dgm:spPr/>
    </dgm:pt>
    <dgm:pt modelId="{6F94A63A-8CD8-4759-A91B-01A5A12DBEA6}" type="pres">
      <dgm:prSet presAssocID="{B045E452-003E-4A73-A48C-803DC584B2F2}" presName="accentRepeatNode" presStyleLbl="solidFgAcc1" presStyleIdx="3" presStyleCnt="5"/>
      <dgm:spPr>
        <a:blipFill rotWithShape="0">
          <a:blip xmlns:r="http://schemas.openxmlformats.org/officeDocument/2006/relationships" r:embed="rId4"/>
          <a:stretch>
            <a:fillRect/>
          </a:stretch>
        </a:blipFill>
      </dgm:spPr>
    </dgm:pt>
    <dgm:pt modelId="{483D70C1-DDDF-4198-BC93-A3637618F7D6}" type="pres">
      <dgm:prSet presAssocID="{F0A678AE-B10A-4A63-A111-0419E9B6747A}" presName="text_5" presStyleLbl="node1" presStyleIdx="4" presStyleCnt="5">
        <dgm:presLayoutVars>
          <dgm:bulletEnabled val="1"/>
        </dgm:presLayoutVars>
      </dgm:prSet>
      <dgm:spPr/>
      <dgm:t>
        <a:bodyPr/>
        <a:lstStyle/>
        <a:p>
          <a:endParaRPr lang="it-IT"/>
        </a:p>
      </dgm:t>
    </dgm:pt>
    <dgm:pt modelId="{8584F377-FB11-4070-90B4-29BBD826CDD8}" type="pres">
      <dgm:prSet presAssocID="{F0A678AE-B10A-4A63-A111-0419E9B6747A}" presName="accent_5" presStyleCnt="0"/>
      <dgm:spPr/>
    </dgm:pt>
    <dgm:pt modelId="{FC2B3284-3A81-4FA7-998E-B8D95F44CDBB}" type="pres">
      <dgm:prSet presAssocID="{F0A678AE-B10A-4A63-A111-0419E9B6747A}" presName="accentRepeatNode" presStyleLbl="solidFgAcc1" presStyleIdx="4" presStyleCnt="5"/>
      <dgm:spPr>
        <a:blipFill rotWithShape="0">
          <a:blip xmlns:r="http://schemas.openxmlformats.org/officeDocument/2006/relationships" r:embed="rId5"/>
          <a:stretch>
            <a:fillRect/>
          </a:stretch>
        </a:blipFill>
      </dgm:spPr>
    </dgm:pt>
  </dgm:ptLst>
  <dgm:cxnLst>
    <dgm:cxn modelId="{F169DE92-6678-446E-BAF1-EDAC3BF4849D}" srcId="{0E777315-5863-4AB0-98F2-7EBDC1627D88}" destId="{D5F31CF9-8FD3-4338-9531-2128E56F7C42}" srcOrd="1" destOrd="0" parTransId="{335431B3-B7AC-42FB-82CE-43FFC9A75584}" sibTransId="{0C7F5438-CD6B-4BE7-B96D-A486423BC043}"/>
    <dgm:cxn modelId="{A153E4A5-7262-4A14-A23E-3E500CA86DC8}" type="presOf" srcId="{60C28B65-F12D-4FEA-BC85-DD561CA03258}" destId="{F91EE8F5-4E87-41B2-9DD6-3DE5545DDAB5}" srcOrd="0" destOrd="0" presId="urn:microsoft.com/office/officeart/2008/layout/VerticalCurvedList"/>
    <dgm:cxn modelId="{256E8EC1-4276-4877-9F23-DD11114CC77B}" type="presOf" srcId="{BD893921-FCB5-4ADB-A310-2D384FF27C4D}" destId="{ACC501DD-64EE-4627-8826-8278D5FF8F9C}" srcOrd="0" destOrd="0" presId="urn:microsoft.com/office/officeart/2008/layout/VerticalCurvedList"/>
    <dgm:cxn modelId="{DEEC6B72-9FE6-480D-B510-7504DA19E2AB}" type="presOf" srcId="{D5F31CF9-8FD3-4338-9531-2128E56F7C42}" destId="{0B328038-5ACB-4A3A-9EAD-1B6773859CD5}" srcOrd="0" destOrd="0" presId="urn:microsoft.com/office/officeart/2008/layout/VerticalCurvedList"/>
    <dgm:cxn modelId="{40917D73-BF5F-425C-BB00-2F3958B8CA60}" srcId="{0E777315-5863-4AB0-98F2-7EBDC1627D88}" destId="{60C28B65-F12D-4FEA-BC85-DD561CA03258}" srcOrd="0" destOrd="0" parTransId="{8ECEA1F5-D625-4835-BAD9-F8F7A6EB13E9}" sibTransId="{BD893921-FCB5-4ADB-A310-2D384FF27C4D}"/>
    <dgm:cxn modelId="{BF696A32-7AA5-45C3-89AB-3CC88AB5593F}" type="presOf" srcId="{0E777315-5863-4AB0-98F2-7EBDC1627D88}" destId="{BBEE4C25-63F9-41F1-B56A-502D79D83786}" srcOrd="0" destOrd="0" presId="urn:microsoft.com/office/officeart/2008/layout/VerticalCurvedList"/>
    <dgm:cxn modelId="{75840E9E-C2E8-47CB-813F-3E75C9B69FE4}" type="presOf" srcId="{B045E452-003E-4A73-A48C-803DC584B2F2}" destId="{C866AF53-95C4-420E-B5CA-3E104543D353}" srcOrd="0" destOrd="0" presId="urn:microsoft.com/office/officeart/2008/layout/VerticalCurvedList"/>
    <dgm:cxn modelId="{4948F626-8AB3-4E04-B78D-D70D2B3B396A}" srcId="{0E777315-5863-4AB0-98F2-7EBDC1627D88}" destId="{F0A678AE-B10A-4A63-A111-0419E9B6747A}" srcOrd="4" destOrd="0" parTransId="{2F7186F5-F480-4792-86F0-C32F12B0A4A0}" sibTransId="{510FED41-9C32-4769-8EE6-1EF3ADCD23F0}"/>
    <dgm:cxn modelId="{5C4BB1DD-D353-49D4-8862-D57ACA4CBF50}" type="presOf" srcId="{F0A678AE-B10A-4A63-A111-0419E9B6747A}" destId="{483D70C1-DDDF-4198-BC93-A3637618F7D6}" srcOrd="0" destOrd="0" presId="urn:microsoft.com/office/officeart/2008/layout/VerticalCurvedList"/>
    <dgm:cxn modelId="{668C0428-849A-4DDD-8FDF-D4A30F94CF76}" srcId="{0E777315-5863-4AB0-98F2-7EBDC1627D88}" destId="{B045E452-003E-4A73-A48C-803DC584B2F2}" srcOrd="3" destOrd="0" parTransId="{DBBAFA55-4190-4F52-B6EB-56AB892E8F44}" sibTransId="{49969F5E-6AAF-4418-8EA0-1C79CD7471CD}"/>
    <dgm:cxn modelId="{B6832460-03E3-43BD-B3FD-F466C11160E2}" srcId="{0E777315-5863-4AB0-98F2-7EBDC1627D88}" destId="{3AF12295-476A-459A-A82C-F0A4678F9BE6}" srcOrd="2" destOrd="0" parTransId="{0BE453A7-9490-4627-9D8E-FA9626DB63A9}" sibTransId="{083C606C-389A-40F9-9B79-166EAACAEA4A}"/>
    <dgm:cxn modelId="{A08F583E-344D-4A4B-B72C-F5D84F330F01}" type="presOf" srcId="{3AF12295-476A-459A-A82C-F0A4678F9BE6}" destId="{095947BA-E597-4006-A904-AD650E6DBACD}" srcOrd="0" destOrd="0" presId="urn:microsoft.com/office/officeart/2008/layout/VerticalCurvedList"/>
    <dgm:cxn modelId="{93352AFA-130B-45D4-BD58-35F41B85ED28}" type="presParOf" srcId="{BBEE4C25-63F9-41F1-B56A-502D79D83786}" destId="{93AE590B-510B-4777-ABAE-405E1CC614A3}" srcOrd="0" destOrd="0" presId="urn:microsoft.com/office/officeart/2008/layout/VerticalCurvedList"/>
    <dgm:cxn modelId="{4045073C-669C-47C7-B38B-30AC51A374D3}" type="presParOf" srcId="{93AE590B-510B-4777-ABAE-405E1CC614A3}" destId="{D3A40683-AC60-4850-9D53-862C7A0211BE}" srcOrd="0" destOrd="0" presId="urn:microsoft.com/office/officeart/2008/layout/VerticalCurvedList"/>
    <dgm:cxn modelId="{60F496EE-F410-46EB-8B95-8407AF7E1CA6}" type="presParOf" srcId="{D3A40683-AC60-4850-9D53-862C7A0211BE}" destId="{DE54C190-F2C0-4B5B-91B4-86E88DCD9917}" srcOrd="0" destOrd="0" presId="urn:microsoft.com/office/officeart/2008/layout/VerticalCurvedList"/>
    <dgm:cxn modelId="{3C7729E7-21BA-405F-A991-654AE7D77573}" type="presParOf" srcId="{D3A40683-AC60-4850-9D53-862C7A0211BE}" destId="{ACC501DD-64EE-4627-8826-8278D5FF8F9C}" srcOrd="1" destOrd="0" presId="urn:microsoft.com/office/officeart/2008/layout/VerticalCurvedList"/>
    <dgm:cxn modelId="{C1D7E09E-A7CC-486E-BBB4-081A41C87535}" type="presParOf" srcId="{D3A40683-AC60-4850-9D53-862C7A0211BE}" destId="{5FB5CDAB-5111-4A7F-BC2B-4B462281281A}" srcOrd="2" destOrd="0" presId="urn:microsoft.com/office/officeart/2008/layout/VerticalCurvedList"/>
    <dgm:cxn modelId="{AA9EA4A2-98C5-40C1-A373-53FC71B3CC69}" type="presParOf" srcId="{D3A40683-AC60-4850-9D53-862C7A0211BE}" destId="{102AB684-77E0-43A5-B847-99E3FA1A11F6}" srcOrd="3" destOrd="0" presId="urn:microsoft.com/office/officeart/2008/layout/VerticalCurvedList"/>
    <dgm:cxn modelId="{9DE27472-3A4F-41AE-8B0F-099C70C3648B}" type="presParOf" srcId="{93AE590B-510B-4777-ABAE-405E1CC614A3}" destId="{F91EE8F5-4E87-41B2-9DD6-3DE5545DDAB5}" srcOrd="1" destOrd="0" presId="urn:microsoft.com/office/officeart/2008/layout/VerticalCurvedList"/>
    <dgm:cxn modelId="{BD5F6B0A-A486-408B-9D8A-8F70CF423417}" type="presParOf" srcId="{93AE590B-510B-4777-ABAE-405E1CC614A3}" destId="{8ECE88AF-7B7E-4F0C-8517-8084D0045F09}" srcOrd="2" destOrd="0" presId="urn:microsoft.com/office/officeart/2008/layout/VerticalCurvedList"/>
    <dgm:cxn modelId="{27CB46DD-496A-44D0-BF5B-F90F96715404}" type="presParOf" srcId="{8ECE88AF-7B7E-4F0C-8517-8084D0045F09}" destId="{E62146C2-DAF2-476C-AA54-CBD005BEC6B0}" srcOrd="0" destOrd="0" presId="urn:microsoft.com/office/officeart/2008/layout/VerticalCurvedList"/>
    <dgm:cxn modelId="{1FDE1DDB-9D68-4826-B51F-CA2F36189D69}" type="presParOf" srcId="{93AE590B-510B-4777-ABAE-405E1CC614A3}" destId="{0B328038-5ACB-4A3A-9EAD-1B6773859CD5}" srcOrd="3" destOrd="0" presId="urn:microsoft.com/office/officeart/2008/layout/VerticalCurvedList"/>
    <dgm:cxn modelId="{07374102-FFAE-407F-9822-26BF8C849213}" type="presParOf" srcId="{93AE590B-510B-4777-ABAE-405E1CC614A3}" destId="{5A71D1F6-A7A5-41A5-8915-2972E0E3079C}" srcOrd="4" destOrd="0" presId="urn:microsoft.com/office/officeart/2008/layout/VerticalCurvedList"/>
    <dgm:cxn modelId="{A0287026-2D32-455F-AF7F-372383C3F870}" type="presParOf" srcId="{5A71D1F6-A7A5-41A5-8915-2972E0E3079C}" destId="{F73061B3-1253-478B-B7B2-8B4B84F290F2}" srcOrd="0" destOrd="0" presId="urn:microsoft.com/office/officeart/2008/layout/VerticalCurvedList"/>
    <dgm:cxn modelId="{C3CECB37-6FB5-47C5-9129-0F80901E953C}" type="presParOf" srcId="{93AE590B-510B-4777-ABAE-405E1CC614A3}" destId="{095947BA-E597-4006-A904-AD650E6DBACD}" srcOrd="5" destOrd="0" presId="urn:microsoft.com/office/officeart/2008/layout/VerticalCurvedList"/>
    <dgm:cxn modelId="{E5F8A706-AC50-49FB-889C-4E151A498675}" type="presParOf" srcId="{93AE590B-510B-4777-ABAE-405E1CC614A3}" destId="{86D1FB29-AEAD-4AE1-BAC1-BAB7B4526CC3}" srcOrd="6" destOrd="0" presId="urn:microsoft.com/office/officeart/2008/layout/VerticalCurvedList"/>
    <dgm:cxn modelId="{0CB80046-078F-4CE5-955C-7D6456EED691}" type="presParOf" srcId="{86D1FB29-AEAD-4AE1-BAC1-BAB7B4526CC3}" destId="{688CDA58-2AAB-4880-837B-E4C195927FA3}" srcOrd="0" destOrd="0" presId="urn:microsoft.com/office/officeart/2008/layout/VerticalCurvedList"/>
    <dgm:cxn modelId="{BF25655C-ECB3-4B83-9E42-EC153B07382E}" type="presParOf" srcId="{93AE590B-510B-4777-ABAE-405E1CC614A3}" destId="{C866AF53-95C4-420E-B5CA-3E104543D353}" srcOrd="7" destOrd="0" presId="urn:microsoft.com/office/officeart/2008/layout/VerticalCurvedList"/>
    <dgm:cxn modelId="{83C45B5A-D387-4257-A4BC-9D86F8B19D8D}" type="presParOf" srcId="{93AE590B-510B-4777-ABAE-405E1CC614A3}" destId="{40E2AF31-A0E2-4ABF-AAB6-A1A6C002BEA8}" srcOrd="8" destOrd="0" presId="urn:microsoft.com/office/officeart/2008/layout/VerticalCurvedList"/>
    <dgm:cxn modelId="{8BCDDDD2-BA37-4938-8D91-BD73E3C21433}" type="presParOf" srcId="{40E2AF31-A0E2-4ABF-AAB6-A1A6C002BEA8}" destId="{6F94A63A-8CD8-4759-A91B-01A5A12DBEA6}" srcOrd="0" destOrd="0" presId="urn:microsoft.com/office/officeart/2008/layout/VerticalCurvedList"/>
    <dgm:cxn modelId="{AF6286FC-FAAB-4949-B4A8-0151E16DDC5F}" type="presParOf" srcId="{93AE590B-510B-4777-ABAE-405E1CC614A3}" destId="{483D70C1-DDDF-4198-BC93-A3637618F7D6}" srcOrd="9" destOrd="0" presId="urn:microsoft.com/office/officeart/2008/layout/VerticalCurvedList"/>
    <dgm:cxn modelId="{CF30787E-99EB-42A4-8B94-AE7BAC00F063}" type="presParOf" srcId="{93AE590B-510B-4777-ABAE-405E1CC614A3}" destId="{8584F377-FB11-4070-90B4-29BBD826CDD8}" srcOrd="10" destOrd="0" presId="urn:microsoft.com/office/officeart/2008/layout/VerticalCurvedList"/>
    <dgm:cxn modelId="{36548812-F71F-4233-BC36-8CF18059293B}" type="presParOf" srcId="{8584F377-FB11-4070-90B4-29BBD826CDD8}" destId="{FC2B3284-3A81-4FA7-998E-B8D95F44CDB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77315-5863-4AB0-98F2-7EBDC1627D8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60C28B65-F12D-4FEA-BC85-DD561CA03258}">
      <dgm:prSet phldrT="[Testo]"/>
      <dgm:spPr/>
      <dgm:t>
        <a:bodyPr/>
        <a:lstStyle/>
        <a:p>
          <a:r>
            <a:rPr lang="it-IT" dirty="0" smtClean="0">
              <a:latin typeface="Century" panose="02040604050505020304" pitchFamily="18" charset="0"/>
            </a:rPr>
            <a:t>Associazione Italiana Esposti Amianto (AIEA)</a:t>
          </a:r>
          <a:endParaRPr lang="it-IT" dirty="0">
            <a:latin typeface="Century" panose="02040604050505020304" pitchFamily="18" charset="0"/>
          </a:endParaRPr>
        </a:p>
      </dgm:t>
    </dgm:pt>
    <dgm:pt modelId="{8ECEA1F5-D625-4835-BAD9-F8F7A6EB13E9}" type="parTrans" cxnId="{40917D73-BF5F-425C-BB00-2F3958B8CA60}">
      <dgm:prSet/>
      <dgm:spPr/>
      <dgm:t>
        <a:bodyPr/>
        <a:lstStyle/>
        <a:p>
          <a:endParaRPr lang="it-IT">
            <a:latin typeface="Century" panose="02040604050505020304" pitchFamily="18" charset="0"/>
          </a:endParaRPr>
        </a:p>
      </dgm:t>
    </dgm:pt>
    <dgm:pt modelId="{BD893921-FCB5-4ADB-A310-2D384FF27C4D}" type="sibTrans" cxnId="{40917D73-BF5F-425C-BB00-2F3958B8CA60}">
      <dgm:prSet/>
      <dgm:spPr/>
      <dgm:t>
        <a:bodyPr/>
        <a:lstStyle/>
        <a:p>
          <a:endParaRPr lang="it-IT">
            <a:latin typeface="Century" panose="02040604050505020304" pitchFamily="18" charset="0"/>
          </a:endParaRPr>
        </a:p>
      </dgm:t>
    </dgm:pt>
    <dgm:pt modelId="{D5F31CF9-8FD3-4338-9531-2128E56F7C42}">
      <dgm:prSet phldrT="[Testo]"/>
      <dgm:spPr/>
      <dgm:t>
        <a:bodyPr/>
        <a:lstStyle/>
        <a:p>
          <a:endParaRPr lang="it-IT" dirty="0">
            <a:latin typeface="Century" panose="02040604050505020304" pitchFamily="18" charset="0"/>
          </a:endParaRPr>
        </a:p>
      </dgm:t>
    </dgm:pt>
    <dgm:pt modelId="{335431B3-B7AC-42FB-82CE-43FFC9A75584}" type="parTrans" cxnId="{F169DE92-6678-446E-BAF1-EDAC3BF4849D}">
      <dgm:prSet/>
      <dgm:spPr/>
      <dgm:t>
        <a:bodyPr/>
        <a:lstStyle/>
        <a:p>
          <a:endParaRPr lang="it-IT">
            <a:latin typeface="Century" panose="02040604050505020304" pitchFamily="18" charset="0"/>
          </a:endParaRPr>
        </a:p>
      </dgm:t>
    </dgm:pt>
    <dgm:pt modelId="{0C7F5438-CD6B-4BE7-B96D-A486423BC043}" type="sibTrans" cxnId="{F169DE92-6678-446E-BAF1-EDAC3BF4849D}">
      <dgm:prSet/>
      <dgm:spPr/>
      <dgm:t>
        <a:bodyPr/>
        <a:lstStyle/>
        <a:p>
          <a:endParaRPr lang="it-IT">
            <a:latin typeface="Century" panose="02040604050505020304" pitchFamily="18" charset="0"/>
          </a:endParaRPr>
        </a:p>
      </dgm:t>
    </dgm:pt>
    <dgm:pt modelId="{3AF12295-476A-459A-A82C-F0A4678F9BE6}">
      <dgm:prSet phldrT="[Testo]"/>
      <dgm:spPr/>
      <dgm:t>
        <a:bodyPr/>
        <a:lstStyle/>
        <a:p>
          <a:endParaRPr lang="it-IT" dirty="0">
            <a:latin typeface="Century" panose="02040604050505020304" pitchFamily="18" charset="0"/>
          </a:endParaRPr>
        </a:p>
      </dgm:t>
    </dgm:pt>
    <dgm:pt modelId="{0BE453A7-9490-4627-9D8E-FA9626DB63A9}" type="parTrans" cxnId="{B6832460-03E3-43BD-B3FD-F466C11160E2}">
      <dgm:prSet/>
      <dgm:spPr/>
      <dgm:t>
        <a:bodyPr/>
        <a:lstStyle/>
        <a:p>
          <a:endParaRPr lang="it-IT">
            <a:latin typeface="Century" panose="02040604050505020304" pitchFamily="18" charset="0"/>
          </a:endParaRPr>
        </a:p>
      </dgm:t>
    </dgm:pt>
    <dgm:pt modelId="{083C606C-389A-40F9-9B79-166EAACAEA4A}" type="sibTrans" cxnId="{B6832460-03E3-43BD-B3FD-F466C11160E2}">
      <dgm:prSet/>
      <dgm:spPr/>
      <dgm:t>
        <a:bodyPr/>
        <a:lstStyle/>
        <a:p>
          <a:endParaRPr lang="it-IT">
            <a:latin typeface="Century" panose="02040604050505020304" pitchFamily="18" charset="0"/>
          </a:endParaRPr>
        </a:p>
      </dgm:t>
    </dgm:pt>
    <dgm:pt modelId="{B045E452-003E-4A73-A48C-803DC584B2F2}">
      <dgm:prSet phldrT="[Testo]"/>
      <dgm:spPr/>
      <dgm:t>
        <a:bodyPr/>
        <a:lstStyle/>
        <a:p>
          <a:endParaRPr lang="it-IT" dirty="0">
            <a:latin typeface="Century" panose="02040604050505020304" pitchFamily="18" charset="0"/>
          </a:endParaRPr>
        </a:p>
      </dgm:t>
    </dgm:pt>
    <dgm:pt modelId="{DBBAFA55-4190-4F52-B6EB-56AB892E8F44}" type="parTrans" cxnId="{668C0428-849A-4DDD-8FDF-D4A30F94CF76}">
      <dgm:prSet/>
      <dgm:spPr/>
      <dgm:t>
        <a:bodyPr/>
        <a:lstStyle/>
        <a:p>
          <a:endParaRPr lang="it-IT">
            <a:latin typeface="Century" panose="02040604050505020304" pitchFamily="18" charset="0"/>
          </a:endParaRPr>
        </a:p>
      </dgm:t>
    </dgm:pt>
    <dgm:pt modelId="{49969F5E-6AAF-4418-8EA0-1C79CD7471CD}" type="sibTrans" cxnId="{668C0428-849A-4DDD-8FDF-D4A30F94CF76}">
      <dgm:prSet/>
      <dgm:spPr/>
      <dgm:t>
        <a:bodyPr/>
        <a:lstStyle/>
        <a:p>
          <a:endParaRPr lang="it-IT">
            <a:latin typeface="Century" panose="02040604050505020304" pitchFamily="18" charset="0"/>
          </a:endParaRPr>
        </a:p>
      </dgm:t>
    </dgm:pt>
    <dgm:pt modelId="{F0A678AE-B10A-4A63-A111-0419E9B6747A}">
      <dgm:prSet phldrT="[Testo]"/>
      <dgm:spPr/>
      <dgm:t>
        <a:bodyPr/>
        <a:lstStyle/>
        <a:p>
          <a:endParaRPr lang="it-IT" dirty="0">
            <a:latin typeface="Century" panose="02040604050505020304" pitchFamily="18" charset="0"/>
          </a:endParaRPr>
        </a:p>
      </dgm:t>
    </dgm:pt>
    <dgm:pt modelId="{2F7186F5-F480-4792-86F0-C32F12B0A4A0}" type="parTrans" cxnId="{4948F626-8AB3-4E04-B78D-D70D2B3B396A}">
      <dgm:prSet/>
      <dgm:spPr/>
      <dgm:t>
        <a:bodyPr/>
        <a:lstStyle/>
        <a:p>
          <a:endParaRPr lang="it-IT">
            <a:latin typeface="Century" panose="02040604050505020304" pitchFamily="18" charset="0"/>
          </a:endParaRPr>
        </a:p>
      </dgm:t>
    </dgm:pt>
    <dgm:pt modelId="{510FED41-9C32-4769-8EE6-1EF3ADCD23F0}" type="sibTrans" cxnId="{4948F626-8AB3-4E04-B78D-D70D2B3B396A}">
      <dgm:prSet/>
      <dgm:spPr/>
      <dgm:t>
        <a:bodyPr/>
        <a:lstStyle/>
        <a:p>
          <a:endParaRPr lang="it-IT">
            <a:latin typeface="Century" panose="02040604050505020304" pitchFamily="18" charset="0"/>
          </a:endParaRPr>
        </a:p>
      </dgm:t>
    </dgm:pt>
    <dgm:pt modelId="{BBEE4C25-63F9-41F1-B56A-502D79D83786}" type="pres">
      <dgm:prSet presAssocID="{0E777315-5863-4AB0-98F2-7EBDC1627D88}" presName="Name0" presStyleCnt="0">
        <dgm:presLayoutVars>
          <dgm:chMax val="7"/>
          <dgm:chPref val="7"/>
          <dgm:dir/>
        </dgm:presLayoutVars>
      </dgm:prSet>
      <dgm:spPr/>
      <dgm:t>
        <a:bodyPr/>
        <a:lstStyle/>
        <a:p>
          <a:endParaRPr lang="it-IT"/>
        </a:p>
      </dgm:t>
    </dgm:pt>
    <dgm:pt modelId="{93AE590B-510B-4777-ABAE-405E1CC614A3}" type="pres">
      <dgm:prSet presAssocID="{0E777315-5863-4AB0-98F2-7EBDC1627D88}" presName="Name1" presStyleCnt="0"/>
      <dgm:spPr/>
    </dgm:pt>
    <dgm:pt modelId="{D3A40683-AC60-4850-9D53-862C7A0211BE}" type="pres">
      <dgm:prSet presAssocID="{0E777315-5863-4AB0-98F2-7EBDC1627D88}" presName="cycle" presStyleCnt="0"/>
      <dgm:spPr/>
    </dgm:pt>
    <dgm:pt modelId="{DE54C190-F2C0-4B5B-91B4-86E88DCD9917}" type="pres">
      <dgm:prSet presAssocID="{0E777315-5863-4AB0-98F2-7EBDC1627D88}" presName="srcNode" presStyleLbl="node1" presStyleIdx="0" presStyleCnt="5"/>
      <dgm:spPr/>
    </dgm:pt>
    <dgm:pt modelId="{ACC501DD-64EE-4627-8826-8278D5FF8F9C}" type="pres">
      <dgm:prSet presAssocID="{0E777315-5863-4AB0-98F2-7EBDC1627D88}" presName="conn" presStyleLbl="parChTrans1D2" presStyleIdx="0" presStyleCnt="1"/>
      <dgm:spPr/>
      <dgm:t>
        <a:bodyPr/>
        <a:lstStyle/>
        <a:p>
          <a:endParaRPr lang="it-IT"/>
        </a:p>
      </dgm:t>
    </dgm:pt>
    <dgm:pt modelId="{5FB5CDAB-5111-4A7F-BC2B-4B462281281A}" type="pres">
      <dgm:prSet presAssocID="{0E777315-5863-4AB0-98F2-7EBDC1627D88}" presName="extraNode" presStyleLbl="node1" presStyleIdx="0" presStyleCnt="5"/>
      <dgm:spPr/>
    </dgm:pt>
    <dgm:pt modelId="{102AB684-77E0-43A5-B847-99E3FA1A11F6}" type="pres">
      <dgm:prSet presAssocID="{0E777315-5863-4AB0-98F2-7EBDC1627D88}" presName="dstNode" presStyleLbl="node1" presStyleIdx="0" presStyleCnt="5"/>
      <dgm:spPr/>
    </dgm:pt>
    <dgm:pt modelId="{F91EE8F5-4E87-41B2-9DD6-3DE5545DDAB5}" type="pres">
      <dgm:prSet presAssocID="{60C28B65-F12D-4FEA-BC85-DD561CA03258}" presName="text_1" presStyleLbl="node1" presStyleIdx="0" presStyleCnt="5">
        <dgm:presLayoutVars>
          <dgm:bulletEnabled val="1"/>
        </dgm:presLayoutVars>
      </dgm:prSet>
      <dgm:spPr/>
      <dgm:t>
        <a:bodyPr/>
        <a:lstStyle/>
        <a:p>
          <a:endParaRPr lang="it-IT"/>
        </a:p>
      </dgm:t>
    </dgm:pt>
    <dgm:pt modelId="{8ECE88AF-7B7E-4F0C-8517-8084D0045F09}" type="pres">
      <dgm:prSet presAssocID="{60C28B65-F12D-4FEA-BC85-DD561CA03258}" presName="accent_1" presStyleCnt="0"/>
      <dgm:spPr/>
    </dgm:pt>
    <dgm:pt modelId="{E62146C2-DAF2-476C-AA54-CBD005BEC6B0}" type="pres">
      <dgm:prSet presAssocID="{60C28B65-F12D-4FEA-BC85-DD561CA03258}" presName="accentRepeatNode" presStyleLbl="solidFgAcc1" presStyleIdx="0" presStyleCnt="5"/>
      <dgm:spPr>
        <a:blipFill dpi="0" rotWithShape="0">
          <a:blip xmlns:r="http://schemas.openxmlformats.org/officeDocument/2006/relationships" r:embed="rId1"/>
          <a:srcRect/>
          <a:stretch>
            <a:fillRect/>
          </a:stretch>
        </a:blipFill>
      </dgm:spPr>
    </dgm:pt>
    <dgm:pt modelId="{0B328038-5ACB-4A3A-9EAD-1B6773859CD5}" type="pres">
      <dgm:prSet presAssocID="{D5F31CF9-8FD3-4338-9531-2128E56F7C42}" presName="text_2" presStyleLbl="node1" presStyleIdx="1" presStyleCnt="5">
        <dgm:presLayoutVars>
          <dgm:bulletEnabled val="1"/>
        </dgm:presLayoutVars>
      </dgm:prSet>
      <dgm:spPr/>
      <dgm:t>
        <a:bodyPr/>
        <a:lstStyle/>
        <a:p>
          <a:endParaRPr lang="it-IT"/>
        </a:p>
      </dgm:t>
    </dgm:pt>
    <dgm:pt modelId="{5A71D1F6-A7A5-41A5-8915-2972E0E3079C}" type="pres">
      <dgm:prSet presAssocID="{D5F31CF9-8FD3-4338-9531-2128E56F7C42}" presName="accent_2" presStyleCnt="0"/>
      <dgm:spPr/>
    </dgm:pt>
    <dgm:pt modelId="{F73061B3-1253-478B-B7B2-8B4B84F290F2}" type="pres">
      <dgm:prSet presAssocID="{D5F31CF9-8FD3-4338-9531-2128E56F7C42}" presName="accentRepeatNode" presStyleLbl="solidFgAcc1" presStyleIdx="1" presStyleCnt="5"/>
      <dgm:spPr>
        <a:blipFill rotWithShape="0">
          <a:blip xmlns:r="http://schemas.openxmlformats.org/officeDocument/2006/relationships" r:embed="rId2"/>
          <a:stretch>
            <a:fillRect/>
          </a:stretch>
        </a:blipFill>
      </dgm:spPr>
    </dgm:pt>
    <dgm:pt modelId="{095947BA-E597-4006-A904-AD650E6DBACD}" type="pres">
      <dgm:prSet presAssocID="{3AF12295-476A-459A-A82C-F0A4678F9BE6}" presName="text_3" presStyleLbl="node1" presStyleIdx="2" presStyleCnt="5">
        <dgm:presLayoutVars>
          <dgm:bulletEnabled val="1"/>
        </dgm:presLayoutVars>
      </dgm:prSet>
      <dgm:spPr/>
      <dgm:t>
        <a:bodyPr/>
        <a:lstStyle/>
        <a:p>
          <a:endParaRPr lang="it-IT"/>
        </a:p>
      </dgm:t>
    </dgm:pt>
    <dgm:pt modelId="{86D1FB29-AEAD-4AE1-BAC1-BAB7B4526CC3}" type="pres">
      <dgm:prSet presAssocID="{3AF12295-476A-459A-A82C-F0A4678F9BE6}" presName="accent_3" presStyleCnt="0"/>
      <dgm:spPr/>
    </dgm:pt>
    <dgm:pt modelId="{688CDA58-2AAB-4880-837B-E4C195927FA3}" type="pres">
      <dgm:prSet presAssocID="{3AF12295-476A-459A-A82C-F0A4678F9BE6}" presName="accentRepeatNode" presStyleLbl="solidFgAcc1" presStyleIdx="2" presStyleCnt="5"/>
      <dgm:spPr>
        <a:blipFill rotWithShape="0">
          <a:blip xmlns:r="http://schemas.openxmlformats.org/officeDocument/2006/relationships" r:embed="rId3"/>
          <a:stretch>
            <a:fillRect/>
          </a:stretch>
        </a:blipFill>
      </dgm:spPr>
    </dgm:pt>
    <dgm:pt modelId="{C866AF53-95C4-420E-B5CA-3E104543D353}" type="pres">
      <dgm:prSet presAssocID="{B045E452-003E-4A73-A48C-803DC584B2F2}" presName="text_4" presStyleLbl="node1" presStyleIdx="3" presStyleCnt="5">
        <dgm:presLayoutVars>
          <dgm:bulletEnabled val="1"/>
        </dgm:presLayoutVars>
      </dgm:prSet>
      <dgm:spPr/>
      <dgm:t>
        <a:bodyPr/>
        <a:lstStyle/>
        <a:p>
          <a:endParaRPr lang="it-IT"/>
        </a:p>
      </dgm:t>
    </dgm:pt>
    <dgm:pt modelId="{40E2AF31-A0E2-4ABF-AAB6-A1A6C002BEA8}" type="pres">
      <dgm:prSet presAssocID="{B045E452-003E-4A73-A48C-803DC584B2F2}" presName="accent_4" presStyleCnt="0"/>
      <dgm:spPr/>
    </dgm:pt>
    <dgm:pt modelId="{6F94A63A-8CD8-4759-A91B-01A5A12DBEA6}" type="pres">
      <dgm:prSet presAssocID="{B045E452-003E-4A73-A48C-803DC584B2F2}" presName="accentRepeatNode" presStyleLbl="solidFgAcc1" presStyleIdx="3" presStyleCnt="5"/>
      <dgm:spPr>
        <a:blipFill rotWithShape="0">
          <a:blip xmlns:r="http://schemas.openxmlformats.org/officeDocument/2006/relationships" r:embed="rId4"/>
          <a:stretch>
            <a:fillRect/>
          </a:stretch>
        </a:blipFill>
      </dgm:spPr>
    </dgm:pt>
    <dgm:pt modelId="{483D70C1-DDDF-4198-BC93-A3637618F7D6}" type="pres">
      <dgm:prSet presAssocID="{F0A678AE-B10A-4A63-A111-0419E9B6747A}" presName="text_5" presStyleLbl="node1" presStyleIdx="4" presStyleCnt="5">
        <dgm:presLayoutVars>
          <dgm:bulletEnabled val="1"/>
        </dgm:presLayoutVars>
      </dgm:prSet>
      <dgm:spPr/>
      <dgm:t>
        <a:bodyPr/>
        <a:lstStyle/>
        <a:p>
          <a:endParaRPr lang="it-IT"/>
        </a:p>
      </dgm:t>
    </dgm:pt>
    <dgm:pt modelId="{8584F377-FB11-4070-90B4-29BBD826CDD8}" type="pres">
      <dgm:prSet presAssocID="{F0A678AE-B10A-4A63-A111-0419E9B6747A}" presName="accent_5" presStyleCnt="0"/>
      <dgm:spPr/>
    </dgm:pt>
    <dgm:pt modelId="{FC2B3284-3A81-4FA7-998E-B8D95F44CDBB}" type="pres">
      <dgm:prSet presAssocID="{F0A678AE-B10A-4A63-A111-0419E9B6747A}" presName="accentRepeatNode" presStyleLbl="solidFgAcc1" presStyleIdx="4" presStyleCnt="5"/>
      <dgm:spPr>
        <a:blipFill rotWithShape="0">
          <a:blip xmlns:r="http://schemas.openxmlformats.org/officeDocument/2006/relationships" r:embed="rId5"/>
          <a:stretch>
            <a:fillRect/>
          </a:stretch>
        </a:blipFill>
      </dgm:spPr>
    </dgm:pt>
  </dgm:ptLst>
  <dgm:cxnLst>
    <dgm:cxn modelId="{6C5DD4B3-9B4E-43C4-A309-9E47CAD0E846}" type="presOf" srcId="{60C28B65-F12D-4FEA-BC85-DD561CA03258}" destId="{F91EE8F5-4E87-41B2-9DD6-3DE5545DDAB5}" srcOrd="0" destOrd="0" presId="urn:microsoft.com/office/officeart/2008/layout/VerticalCurvedList"/>
    <dgm:cxn modelId="{668C0428-849A-4DDD-8FDF-D4A30F94CF76}" srcId="{0E777315-5863-4AB0-98F2-7EBDC1627D88}" destId="{B045E452-003E-4A73-A48C-803DC584B2F2}" srcOrd="3" destOrd="0" parTransId="{DBBAFA55-4190-4F52-B6EB-56AB892E8F44}" sibTransId="{49969F5E-6AAF-4418-8EA0-1C79CD7471CD}"/>
    <dgm:cxn modelId="{679C9ACD-4C47-4E88-A96F-0618E8EE707E}" type="presOf" srcId="{3AF12295-476A-459A-A82C-F0A4678F9BE6}" destId="{095947BA-E597-4006-A904-AD650E6DBACD}" srcOrd="0" destOrd="0" presId="urn:microsoft.com/office/officeart/2008/layout/VerticalCurvedList"/>
    <dgm:cxn modelId="{B6832460-03E3-43BD-B3FD-F466C11160E2}" srcId="{0E777315-5863-4AB0-98F2-7EBDC1627D88}" destId="{3AF12295-476A-459A-A82C-F0A4678F9BE6}" srcOrd="2" destOrd="0" parTransId="{0BE453A7-9490-4627-9D8E-FA9626DB63A9}" sibTransId="{083C606C-389A-40F9-9B79-166EAACAEA4A}"/>
    <dgm:cxn modelId="{F169DE92-6678-446E-BAF1-EDAC3BF4849D}" srcId="{0E777315-5863-4AB0-98F2-7EBDC1627D88}" destId="{D5F31CF9-8FD3-4338-9531-2128E56F7C42}" srcOrd="1" destOrd="0" parTransId="{335431B3-B7AC-42FB-82CE-43FFC9A75584}" sibTransId="{0C7F5438-CD6B-4BE7-B96D-A486423BC043}"/>
    <dgm:cxn modelId="{6D7E185A-C096-4CD7-B412-96E6AD146256}" type="presOf" srcId="{B045E452-003E-4A73-A48C-803DC584B2F2}" destId="{C866AF53-95C4-420E-B5CA-3E104543D353}" srcOrd="0" destOrd="0" presId="urn:microsoft.com/office/officeart/2008/layout/VerticalCurvedList"/>
    <dgm:cxn modelId="{E1EE159B-9319-46EA-B461-211315A069E6}" type="presOf" srcId="{0E777315-5863-4AB0-98F2-7EBDC1627D88}" destId="{BBEE4C25-63F9-41F1-B56A-502D79D83786}" srcOrd="0" destOrd="0" presId="urn:microsoft.com/office/officeart/2008/layout/VerticalCurvedList"/>
    <dgm:cxn modelId="{18AA2600-B827-4629-916B-173B5F13DB7A}" type="presOf" srcId="{BD893921-FCB5-4ADB-A310-2D384FF27C4D}" destId="{ACC501DD-64EE-4627-8826-8278D5FF8F9C}" srcOrd="0" destOrd="0" presId="urn:microsoft.com/office/officeart/2008/layout/VerticalCurvedList"/>
    <dgm:cxn modelId="{4948F626-8AB3-4E04-B78D-D70D2B3B396A}" srcId="{0E777315-5863-4AB0-98F2-7EBDC1627D88}" destId="{F0A678AE-B10A-4A63-A111-0419E9B6747A}" srcOrd="4" destOrd="0" parTransId="{2F7186F5-F480-4792-86F0-C32F12B0A4A0}" sibTransId="{510FED41-9C32-4769-8EE6-1EF3ADCD23F0}"/>
    <dgm:cxn modelId="{17C8EE34-3435-4D0A-B3B8-2256B5FC79B6}" type="presOf" srcId="{F0A678AE-B10A-4A63-A111-0419E9B6747A}" destId="{483D70C1-DDDF-4198-BC93-A3637618F7D6}" srcOrd="0" destOrd="0" presId="urn:microsoft.com/office/officeart/2008/layout/VerticalCurvedList"/>
    <dgm:cxn modelId="{40917D73-BF5F-425C-BB00-2F3958B8CA60}" srcId="{0E777315-5863-4AB0-98F2-7EBDC1627D88}" destId="{60C28B65-F12D-4FEA-BC85-DD561CA03258}" srcOrd="0" destOrd="0" parTransId="{8ECEA1F5-D625-4835-BAD9-F8F7A6EB13E9}" sibTransId="{BD893921-FCB5-4ADB-A310-2D384FF27C4D}"/>
    <dgm:cxn modelId="{A8C3B23F-2042-4C91-8FBC-6E0126AA31D7}" type="presOf" srcId="{D5F31CF9-8FD3-4338-9531-2128E56F7C42}" destId="{0B328038-5ACB-4A3A-9EAD-1B6773859CD5}" srcOrd="0" destOrd="0" presId="urn:microsoft.com/office/officeart/2008/layout/VerticalCurvedList"/>
    <dgm:cxn modelId="{16C3704E-A8A9-438A-9E5F-015467BAEBBC}" type="presParOf" srcId="{BBEE4C25-63F9-41F1-B56A-502D79D83786}" destId="{93AE590B-510B-4777-ABAE-405E1CC614A3}" srcOrd="0" destOrd="0" presId="urn:microsoft.com/office/officeart/2008/layout/VerticalCurvedList"/>
    <dgm:cxn modelId="{1DF40F82-D1A7-4462-A11D-AB5F2ABCFF75}" type="presParOf" srcId="{93AE590B-510B-4777-ABAE-405E1CC614A3}" destId="{D3A40683-AC60-4850-9D53-862C7A0211BE}" srcOrd="0" destOrd="0" presId="urn:microsoft.com/office/officeart/2008/layout/VerticalCurvedList"/>
    <dgm:cxn modelId="{E1C68D5A-9656-47A5-861A-53ECBF3BB150}" type="presParOf" srcId="{D3A40683-AC60-4850-9D53-862C7A0211BE}" destId="{DE54C190-F2C0-4B5B-91B4-86E88DCD9917}" srcOrd="0" destOrd="0" presId="urn:microsoft.com/office/officeart/2008/layout/VerticalCurvedList"/>
    <dgm:cxn modelId="{5D715D3D-9A76-411D-8685-CBA12E4925BF}" type="presParOf" srcId="{D3A40683-AC60-4850-9D53-862C7A0211BE}" destId="{ACC501DD-64EE-4627-8826-8278D5FF8F9C}" srcOrd="1" destOrd="0" presId="urn:microsoft.com/office/officeart/2008/layout/VerticalCurvedList"/>
    <dgm:cxn modelId="{6DBD5303-4333-4C75-8E22-6E6FF2223C7E}" type="presParOf" srcId="{D3A40683-AC60-4850-9D53-862C7A0211BE}" destId="{5FB5CDAB-5111-4A7F-BC2B-4B462281281A}" srcOrd="2" destOrd="0" presId="urn:microsoft.com/office/officeart/2008/layout/VerticalCurvedList"/>
    <dgm:cxn modelId="{4077CF6F-8E67-4C9E-9082-EBA6E18C194E}" type="presParOf" srcId="{D3A40683-AC60-4850-9D53-862C7A0211BE}" destId="{102AB684-77E0-43A5-B847-99E3FA1A11F6}" srcOrd="3" destOrd="0" presId="urn:microsoft.com/office/officeart/2008/layout/VerticalCurvedList"/>
    <dgm:cxn modelId="{14467327-2DDC-4AFC-B7CF-BC8FEF9C600C}" type="presParOf" srcId="{93AE590B-510B-4777-ABAE-405E1CC614A3}" destId="{F91EE8F5-4E87-41B2-9DD6-3DE5545DDAB5}" srcOrd="1" destOrd="0" presId="urn:microsoft.com/office/officeart/2008/layout/VerticalCurvedList"/>
    <dgm:cxn modelId="{929526E9-6E2E-4CF9-A0CD-97E32224DAC3}" type="presParOf" srcId="{93AE590B-510B-4777-ABAE-405E1CC614A3}" destId="{8ECE88AF-7B7E-4F0C-8517-8084D0045F09}" srcOrd="2" destOrd="0" presId="urn:microsoft.com/office/officeart/2008/layout/VerticalCurvedList"/>
    <dgm:cxn modelId="{98CEEFE4-7AA0-4B58-99D9-7A8330A34CFC}" type="presParOf" srcId="{8ECE88AF-7B7E-4F0C-8517-8084D0045F09}" destId="{E62146C2-DAF2-476C-AA54-CBD005BEC6B0}" srcOrd="0" destOrd="0" presId="urn:microsoft.com/office/officeart/2008/layout/VerticalCurvedList"/>
    <dgm:cxn modelId="{40145FD9-9EB8-4AB8-BDAC-BB4AD7CCDC38}" type="presParOf" srcId="{93AE590B-510B-4777-ABAE-405E1CC614A3}" destId="{0B328038-5ACB-4A3A-9EAD-1B6773859CD5}" srcOrd="3" destOrd="0" presId="urn:microsoft.com/office/officeart/2008/layout/VerticalCurvedList"/>
    <dgm:cxn modelId="{E9E450D5-F0A1-4AC6-915C-8826DB25555D}" type="presParOf" srcId="{93AE590B-510B-4777-ABAE-405E1CC614A3}" destId="{5A71D1F6-A7A5-41A5-8915-2972E0E3079C}" srcOrd="4" destOrd="0" presId="urn:microsoft.com/office/officeart/2008/layout/VerticalCurvedList"/>
    <dgm:cxn modelId="{6CFCDDE4-9827-439E-9D30-2FDBD5BB20B2}" type="presParOf" srcId="{5A71D1F6-A7A5-41A5-8915-2972E0E3079C}" destId="{F73061B3-1253-478B-B7B2-8B4B84F290F2}" srcOrd="0" destOrd="0" presId="urn:microsoft.com/office/officeart/2008/layout/VerticalCurvedList"/>
    <dgm:cxn modelId="{9B7F138D-87B0-4E9D-B241-D5CD7B5F0FF4}" type="presParOf" srcId="{93AE590B-510B-4777-ABAE-405E1CC614A3}" destId="{095947BA-E597-4006-A904-AD650E6DBACD}" srcOrd="5" destOrd="0" presId="urn:microsoft.com/office/officeart/2008/layout/VerticalCurvedList"/>
    <dgm:cxn modelId="{8E4843D5-C7D9-42D0-B68C-BB262F1140F1}" type="presParOf" srcId="{93AE590B-510B-4777-ABAE-405E1CC614A3}" destId="{86D1FB29-AEAD-4AE1-BAC1-BAB7B4526CC3}" srcOrd="6" destOrd="0" presId="urn:microsoft.com/office/officeart/2008/layout/VerticalCurvedList"/>
    <dgm:cxn modelId="{1D3500A5-A9E7-4EFA-92FF-FAC03E9B9633}" type="presParOf" srcId="{86D1FB29-AEAD-4AE1-BAC1-BAB7B4526CC3}" destId="{688CDA58-2AAB-4880-837B-E4C195927FA3}" srcOrd="0" destOrd="0" presId="urn:microsoft.com/office/officeart/2008/layout/VerticalCurvedList"/>
    <dgm:cxn modelId="{2B9F6A56-6592-4AEA-B9EE-E3F077D02937}" type="presParOf" srcId="{93AE590B-510B-4777-ABAE-405E1CC614A3}" destId="{C866AF53-95C4-420E-B5CA-3E104543D353}" srcOrd="7" destOrd="0" presId="urn:microsoft.com/office/officeart/2008/layout/VerticalCurvedList"/>
    <dgm:cxn modelId="{8954AE2A-CA3F-4003-A4C6-42F0A1C5B429}" type="presParOf" srcId="{93AE590B-510B-4777-ABAE-405E1CC614A3}" destId="{40E2AF31-A0E2-4ABF-AAB6-A1A6C002BEA8}" srcOrd="8" destOrd="0" presId="urn:microsoft.com/office/officeart/2008/layout/VerticalCurvedList"/>
    <dgm:cxn modelId="{A56238CF-42B5-4612-B108-41CFEC24934D}" type="presParOf" srcId="{40E2AF31-A0E2-4ABF-AAB6-A1A6C002BEA8}" destId="{6F94A63A-8CD8-4759-A91B-01A5A12DBEA6}" srcOrd="0" destOrd="0" presId="urn:microsoft.com/office/officeart/2008/layout/VerticalCurvedList"/>
    <dgm:cxn modelId="{BD791D58-B524-4B06-84C6-6C9885330619}" type="presParOf" srcId="{93AE590B-510B-4777-ABAE-405E1CC614A3}" destId="{483D70C1-DDDF-4198-BC93-A3637618F7D6}" srcOrd="9" destOrd="0" presId="urn:microsoft.com/office/officeart/2008/layout/VerticalCurvedList"/>
    <dgm:cxn modelId="{9C1C4493-C52D-48F7-932D-9D2451264CC1}" type="presParOf" srcId="{93AE590B-510B-4777-ABAE-405E1CC614A3}" destId="{8584F377-FB11-4070-90B4-29BBD826CDD8}" srcOrd="10" destOrd="0" presId="urn:microsoft.com/office/officeart/2008/layout/VerticalCurvedList"/>
    <dgm:cxn modelId="{9B3DC978-3B86-453E-B044-6F4C1A5D44BE}" type="presParOf" srcId="{8584F377-FB11-4070-90B4-29BBD826CDD8}" destId="{FC2B3284-3A81-4FA7-998E-B8D95F44CD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77315-5863-4AB0-98F2-7EBDC1627D8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60C28B65-F12D-4FEA-BC85-DD561CA03258}">
      <dgm:prSet phldrT="[Testo]"/>
      <dgm:spPr/>
      <dgm:t>
        <a:bodyPr/>
        <a:lstStyle/>
        <a:p>
          <a:endParaRPr lang="it-IT" dirty="0">
            <a:latin typeface="Century" panose="02040604050505020304" pitchFamily="18" charset="0"/>
          </a:endParaRPr>
        </a:p>
      </dgm:t>
    </dgm:pt>
    <dgm:pt modelId="{8ECEA1F5-D625-4835-BAD9-F8F7A6EB13E9}" type="parTrans" cxnId="{40917D73-BF5F-425C-BB00-2F3958B8CA60}">
      <dgm:prSet/>
      <dgm:spPr/>
      <dgm:t>
        <a:bodyPr/>
        <a:lstStyle/>
        <a:p>
          <a:endParaRPr lang="it-IT">
            <a:latin typeface="Century" panose="02040604050505020304" pitchFamily="18" charset="0"/>
          </a:endParaRPr>
        </a:p>
      </dgm:t>
    </dgm:pt>
    <dgm:pt modelId="{BD893921-FCB5-4ADB-A310-2D384FF27C4D}" type="sibTrans" cxnId="{40917D73-BF5F-425C-BB00-2F3958B8CA60}">
      <dgm:prSet/>
      <dgm:spPr/>
      <dgm:t>
        <a:bodyPr/>
        <a:lstStyle/>
        <a:p>
          <a:endParaRPr lang="it-IT">
            <a:latin typeface="Century" panose="02040604050505020304" pitchFamily="18" charset="0"/>
          </a:endParaRPr>
        </a:p>
      </dgm:t>
    </dgm:pt>
    <dgm:pt modelId="{D5F31CF9-8FD3-4338-9531-2128E56F7C42}">
      <dgm:prSet phldrT="[Testo]"/>
      <dgm:spPr/>
      <dgm:t>
        <a:bodyPr/>
        <a:lstStyle/>
        <a:p>
          <a:r>
            <a:rPr lang="it-IT" dirty="0" smtClean="0">
              <a:latin typeface="Century" panose="02040604050505020304" pitchFamily="18" charset="0"/>
            </a:rPr>
            <a:t>L’Amianto</a:t>
          </a:r>
          <a:endParaRPr lang="it-IT" dirty="0">
            <a:latin typeface="Century" panose="02040604050505020304" pitchFamily="18" charset="0"/>
          </a:endParaRPr>
        </a:p>
      </dgm:t>
    </dgm:pt>
    <dgm:pt modelId="{335431B3-B7AC-42FB-82CE-43FFC9A75584}" type="parTrans" cxnId="{F169DE92-6678-446E-BAF1-EDAC3BF4849D}">
      <dgm:prSet/>
      <dgm:spPr/>
      <dgm:t>
        <a:bodyPr/>
        <a:lstStyle/>
        <a:p>
          <a:endParaRPr lang="it-IT">
            <a:latin typeface="Century" panose="02040604050505020304" pitchFamily="18" charset="0"/>
          </a:endParaRPr>
        </a:p>
      </dgm:t>
    </dgm:pt>
    <dgm:pt modelId="{0C7F5438-CD6B-4BE7-B96D-A486423BC043}" type="sibTrans" cxnId="{F169DE92-6678-446E-BAF1-EDAC3BF4849D}">
      <dgm:prSet/>
      <dgm:spPr/>
      <dgm:t>
        <a:bodyPr/>
        <a:lstStyle/>
        <a:p>
          <a:endParaRPr lang="it-IT">
            <a:latin typeface="Century" panose="02040604050505020304" pitchFamily="18" charset="0"/>
          </a:endParaRPr>
        </a:p>
      </dgm:t>
    </dgm:pt>
    <dgm:pt modelId="{3AF12295-476A-459A-A82C-F0A4678F9BE6}">
      <dgm:prSet phldrT="[Testo]"/>
      <dgm:spPr/>
      <dgm:t>
        <a:bodyPr/>
        <a:lstStyle/>
        <a:p>
          <a:endParaRPr lang="it-IT" dirty="0">
            <a:latin typeface="Century" panose="02040604050505020304" pitchFamily="18" charset="0"/>
          </a:endParaRPr>
        </a:p>
      </dgm:t>
    </dgm:pt>
    <dgm:pt modelId="{0BE453A7-9490-4627-9D8E-FA9626DB63A9}" type="parTrans" cxnId="{B6832460-03E3-43BD-B3FD-F466C11160E2}">
      <dgm:prSet/>
      <dgm:spPr/>
      <dgm:t>
        <a:bodyPr/>
        <a:lstStyle/>
        <a:p>
          <a:endParaRPr lang="it-IT">
            <a:latin typeface="Century" panose="02040604050505020304" pitchFamily="18" charset="0"/>
          </a:endParaRPr>
        </a:p>
      </dgm:t>
    </dgm:pt>
    <dgm:pt modelId="{083C606C-389A-40F9-9B79-166EAACAEA4A}" type="sibTrans" cxnId="{B6832460-03E3-43BD-B3FD-F466C11160E2}">
      <dgm:prSet/>
      <dgm:spPr/>
      <dgm:t>
        <a:bodyPr/>
        <a:lstStyle/>
        <a:p>
          <a:endParaRPr lang="it-IT">
            <a:latin typeface="Century" panose="02040604050505020304" pitchFamily="18" charset="0"/>
          </a:endParaRPr>
        </a:p>
      </dgm:t>
    </dgm:pt>
    <dgm:pt modelId="{B045E452-003E-4A73-A48C-803DC584B2F2}">
      <dgm:prSet phldrT="[Testo]"/>
      <dgm:spPr/>
      <dgm:t>
        <a:bodyPr/>
        <a:lstStyle/>
        <a:p>
          <a:endParaRPr lang="it-IT" dirty="0">
            <a:latin typeface="Century" panose="02040604050505020304" pitchFamily="18" charset="0"/>
          </a:endParaRPr>
        </a:p>
      </dgm:t>
    </dgm:pt>
    <dgm:pt modelId="{DBBAFA55-4190-4F52-B6EB-56AB892E8F44}" type="parTrans" cxnId="{668C0428-849A-4DDD-8FDF-D4A30F94CF76}">
      <dgm:prSet/>
      <dgm:spPr/>
      <dgm:t>
        <a:bodyPr/>
        <a:lstStyle/>
        <a:p>
          <a:endParaRPr lang="it-IT">
            <a:latin typeface="Century" panose="02040604050505020304" pitchFamily="18" charset="0"/>
          </a:endParaRPr>
        </a:p>
      </dgm:t>
    </dgm:pt>
    <dgm:pt modelId="{49969F5E-6AAF-4418-8EA0-1C79CD7471CD}" type="sibTrans" cxnId="{668C0428-849A-4DDD-8FDF-D4A30F94CF76}">
      <dgm:prSet/>
      <dgm:spPr/>
      <dgm:t>
        <a:bodyPr/>
        <a:lstStyle/>
        <a:p>
          <a:endParaRPr lang="it-IT">
            <a:latin typeface="Century" panose="02040604050505020304" pitchFamily="18" charset="0"/>
          </a:endParaRPr>
        </a:p>
      </dgm:t>
    </dgm:pt>
    <dgm:pt modelId="{F0A678AE-B10A-4A63-A111-0419E9B6747A}">
      <dgm:prSet phldrT="[Testo]"/>
      <dgm:spPr/>
      <dgm:t>
        <a:bodyPr/>
        <a:lstStyle/>
        <a:p>
          <a:endParaRPr lang="it-IT" dirty="0">
            <a:latin typeface="Century" panose="02040604050505020304" pitchFamily="18" charset="0"/>
          </a:endParaRPr>
        </a:p>
      </dgm:t>
    </dgm:pt>
    <dgm:pt modelId="{2F7186F5-F480-4792-86F0-C32F12B0A4A0}" type="parTrans" cxnId="{4948F626-8AB3-4E04-B78D-D70D2B3B396A}">
      <dgm:prSet/>
      <dgm:spPr/>
      <dgm:t>
        <a:bodyPr/>
        <a:lstStyle/>
        <a:p>
          <a:endParaRPr lang="it-IT">
            <a:latin typeface="Century" panose="02040604050505020304" pitchFamily="18" charset="0"/>
          </a:endParaRPr>
        </a:p>
      </dgm:t>
    </dgm:pt>
    <dgm:pt modelId="{510FED41-9C32-4769-8EE6-1EF3ADCD23F0}" type="sibTrans" cxnId="{4948F626-8AB3-4E04-B78D-D70D2B3B396A}">
      <dgm:prSet/>
      <dgm:spPr/>
      <dgm:t>
        <a:bodyPr/>
        <a:lstStyle/>
        <a:p>
          <a:endParaRPr lang="it-IT">
            <a:latin typeface="Century" panose="02040604050505020304" pitchFamily="18" charset="0"/>
          </a:endParaRPr>
        </a:p>
      </dgm:t>
    </dgm:pt>
    <dgm:pt modelId="{BBEE4C25-63F9-41F1-B56A-502D79D83786}" type="pres">
      <dgm:prSet presAssocID="{0E777315-5863-4AB0-98F2-7EBDC1627D88}" presName="Name0" presStyleCnt="0">
        <dgm:presLayoutVars>
          <dgm:chMax val="7"/>
          <dgm:chPref val="7"/>
          <dgm:dir/>
        </dgm:presLayoutVars>
      </dgm:prSet>
      <dgm:spPr/>
      <dgm:t>
        <a:bodyPr/>
        <a:lstStyle/>
        <a:p>
          <a:endParaRPr lang="it-IT"/>
        </a:p>
      </dgm:t>
    </dgm:pt>
    <dgm:pt modelId="{93AE590B-510B-4777-ABAE-405E1CC614A3}" type="pres">
      <dgm:prSet presAssocID="{0E777315-5863-4AB0-98F2-7EBDC1627D88}" presName="Name1" presStyleCnt="0"/>
      <dgm:spPr/>
    </dgm:pt>
    <dgm:pt modelId="{D3A40683-AC60-4850-9D53-862C7A0211BE}" type="pres">
      <dgm:prSet presAssocID="{0E777315-5863-4AB0-98F2-7EBDC1627D88}" presName="cycle" presStyleCnt="0"/>
      <dgm:spPr/>
    </dgm:pt>
    <dgm:pt modelId="{DE54C190-F2C0-4B5B-91B4-86E88DCD9917}" type="pres">
      <dgm:prSet presAssocID="{0E777315-5863-4AB0-98F2-7EBDC1627D88}" presName="srcNode" presStyleLbl="node1" presStyleIdx="0" presStyleCnt="5"/>
      <dgm:spPr/>
    </dgm:pt>
    <dgm:pt modelId="{ACC501DD-64EE-4627-8826-8278D5FF8F9C}" type="pres">
      <dgm:prSet presAssocID="{0E777315-5863-4AB0-98F2-7EBDC1627D88}" presName="conn" presStyleLbl="parChTrans1D2" presStyleIdx="0" presStyleCnt="1"/>
      <dgm:spPr/>
      <dgm:t>
        <a:bodyPr/>
        <a:lstStyle/>
        <a:p>
          <a:endParaRPr lang="it-IT"/>
        </a:p>
      </dgm:t>
    </dgm:pt>
    <dgm:pt modelId="{5FB5CDAB-5111-4A7F-BC2B-4B462281281A}" type="pres">
      <dgm:prSet presAssocID="{0E777315-5863-4AB0-98F2-7EBDC1627D88}" presName="extraNode" presStyleLbl="node1" presStyleIdx="0" presStyleCnt="5"/>
      <dgm:spPr/>
    </dgm:pt>
    <dgm:pt modelId="{102AB684-77E0-43A5-B847-99E3FA1A11F6}" type="pres">
      <dgm:prSet presAssocID="{0E777315-5863-4AB0-98F2-7EBDC1627D88}" presName="dstNode" presStyleLbl="node1" presStyleIdx="0" presStyleCnt="5"/>
      <dgm:spPr/>
    </dgm:pt>
    <dgm:pt modelId="{F91EE8F5-4E87-41B2-9DD6-3DE5545DDAB5}" type="pres">
      <dgm:prSet presAssocID="{60C28B65-F12D-4FEA-BC85-DD561CA03258}" presName="text_1" presStyleLbl="node1" presStyleIdx="0" presStyleCnt="5">
        <dgm:presLayoutVars>
          <dgm:bulletEnabled val="1"/>
        </dgm:presLayoutVars>
      </dgm:prSet>
      <dgm:spPr/>
      <dgm:t>
        <a:bodyPr/>
        <a:lstStyle/>
        <a:p>
          <a:endParaRPr lang="it-IT"/>
        </a:p>
      </dgm:t>
    </dgm:pt>
    <dgm:pt modelId="{8ECE88AF-7B7E-4F0C-8517-8084D0045F09}" type="pres">
      <dgm:prSet presAssocID="{60C28B65-F12D-4FEA-BC85-DD561CA03258}" presName="accent_1" presStyleCnt="0"/>
      <dgm:spPr/>
    </dgm:pt>
    <dgm:pt modelId="{E62146C2-DAF2-476C-AA54-CBD005BEC6B0}" type="pres">
      <dgm:prSet presAssocID="{60C28B65-F12D-4FEA-BC85-DD561CA03258}" presName="accentRepeatNode" presStyleLbl="solidFgAcc1" presStyleIdx="0" presStyleCnt="5"/>
      <dgm:spPr>
        <a:blipFill dpi="0" rotWithShape="0">
          <a:blip xmlns:r="http://schemas.openxmlformats.org/officeDocument/2006/relationships" r:embed="rId1"/>
          <a:srcRect/>
          <a:stretch>
            <a:fillRect/>
          </a:stretch>
        </a:blipFill>
      </dgm:spPr>
    </dgm:pt>
    <dgm:pt modelId="{0B328038-5ACB-4A3A-9EAD-1B6773859CD5}" type="pres">
      <dgm:prSet presAssocID="{D5F31CF9-8FD3-4338-9531-2128E56F7C42}" presName="text_2" presStyleLbl="node1" presStyleIdx="1" presStyleCnt="5">
        <dgm:presLayoutVars>
          <dgm:bulletEnabled val="1"/>
        </dgm:presLayoutVars>
      </dgm:prSet>
      <dgm:spPr/>
      <dgm:t>
        <a:bodyPr/>
        <a:lstStyle/>
        <a:p>
          <a:endParaRPr lang="it-IT"/>
        </a:p>
      </dgm:t>
    </dgm:pt>
    <dgm:pt modelId="{5A71D1F6-A7A5-41A5-8915-2972E0E3079C}" type="pres">
      <dgm:prSet presAssocID="{D5F31CF9-8FD3-4338-9531-2128E56F7C42}" presName="accent_2" presStyleCnt="0"/>
      <dgm:spPr/>
    </dgm:pt>
    <dgm:pt modelId="{F73061B3-1253-478B-B7B2-8B4B84F290F2}" type="pres">
      <dgm:prSet presAssocID="{D5F31CF9-8FD3-4338-9531-2128E56F7C42}" presName="accentRepeatNode" presStyleLbl="solidFgAcc1" presStyleIdx="1" presStyleCnt="5"/>
      <dgm:spPr>
        <a:blipFill rotWithShape="0">
          <a:blip xmlns:r="http://schemas.openxmlformats.org/officeDocument/2006/relationships" r:embed="rId2"/>
          <a:stretch>
            <a:fillRect/>
          </a:stretch>
        </a:blipFill>
      </dgm:spPr>
    </dgm:pt>
    <dgm:pt modelId="{095947BA-E597-4006-A904-AD650E6DBACD}" type="pres">
      <dgm:prSet presAssocID="{3AF12295-476A-459A-A82C-F0A4678F9BE6}" presName="text_3" presStyleLbl="node1" presStyleIdx="2" presStyleCnt="5">
        <dgm:presLayoutVars>
          <dgm:bulletEnabled val="1"/>
        </dgm:presLayoutVars>
      </dgm:prSet>
      <dgm:spPr/>
      <dgm:t>
        <a:bodyPr/>
        <a:lstStyle/>
        <a:p>
          <a:endParaRPr lang="it-IT"/>
        </a:p>
      </dgm:t>
    </dgm:pt>
    <dgm:pt modelId="{86D1FB29-AEAD-4AE1-BAC1-BAB7B4526CC3}" type="pres">
      <dgm:prSet presAssocID="{3AF12295-476A-459A-A82C-F0A4678F9BE6}" presName="accent_3" presStyleCnt="0"/>
      <dgm:spPr/>
    </dgm:pt>
    <dgm:pt modelId="{688CDA58-2AAB-4880-837B-E4C195927FA3}" type="pres">
      <dgm:prSet presAssocID="{3AF12295-476A-459A-A82C-F0A4678F9BE6}" presName="accentRepeatNode" presStyleLbl="solidFgAcc1" presStyleIdx="2" presStyleCnt="5"/>
      <dgm:spPr>
        <a:blipFill rotWithShape="0">
          <a:blip xmlns:r="http://schemas.openxmlformats.org/officeDocument/2006/relationships" r:embed="rId3"/>
          <a:stretch>
            <a:fillRect/>
          </a:stretch>
        </a:blipFill>
      </dgm:spPr>
    </dgm:pt>
    <dgm:pt modelId="{C866AF53-95C4-420E-B5CA-3E104543D353}" type="pres">
      <dgm:prSet presAssocID="{B045E452-003E-4A73-A48C-803DC584B2F2}" presName="text_4" presStyleLbl="node1" presStyleIdx="3" presStyleCnt="5">
        <dgm:presLayoutVars>
          <dgm:bulletEnabled val="1"/>
        </dgm:presLayoutVars>
      </dgm:prSet>
      <dgm:spPr/>
      <dgm:t>
        <a:bodyPr/>
        <a:lstStyle/>
        <a:p>
          <a:endParaRPr lang="it-IT"/>
        </a:p>
      </dgm:t>
    </dgm:pt>
    <dgm:pt modelId="{40E2AF31-A0E2-4ABF-AAB6-A1A6C002BEA8}" type="pres">
      <dgm:prSet presAssocID="{B045E452-003E-4A73-A48C-803DC584B2F2}" presName="accent_4" presStyleCnt="0"/>
      <dgm:spPr/>
    </dgm:pt>
    <dgm:pt modelId="{6F94A63A-8CD8-4759-A91B-01A5A12DBEA6}" type="pres">
      <dgm:prSet presAssocID="{B045E452-003E-4A73-A48C-803DC584B2F2}" presName="accentRepeatNode" presStyleLbl="solidFgAcc1" presStyleIdx="3" presStyleCnt="5"/>
      <dgm:spPr>
        <a:blipFill rotWithShape="0">
          <a:blip xmlns:r="http://schemas.openxmlformats.org/officeDocument/2006/relationships" r:embed="rId4"/>
          <a:stretch>
            <a:fillRect/>
          </a:stretch>
        </a:blipFill>
      </dgm:spPr>
    </dgm:pt>
    <dgm:pt modelId="{483D70C1-DDDF-4198-BC93-A3637618F7D6}" type="pres">
      <dgm:prSet presAssocID="{F0A678AE-B10A-4A63-A111-0419E9B6747A}" presName="text_5" presStyleLbl="node1" presStyleIdx="4" presStyleCnt="5">
        <dgm:presLayoutVars>
          <dgm:bulletEnabled val="1"/>
        </dgm:presLayoutVars>
      </dgm:prSet>
      <dgm:spPr/>
      <dgm:t>
        <a:bodyPr/>
        <a:lstStyle/>
        <a:p>
          <a:endParaRPr lang="it-IT"/>
        </a:p>
      </dgm:t>
    </dgm:pt>
    <dgm:pt modelId="{8584F377-FB11-4070-90B4-29BBD826CDD8}" type="pres">
      <dgm:prSet presAssocID="{F0A678AE-B10A-4A63-A111-0419E9B6747A}" presName="accent_5" presStyleCnt="0"/>
      <dgm:spPr/>
    </dgm:pt>
    <dgm:pt modelId="{FC2B3284-3A81-4FA7-998E-B8D95F44CDBB}" type="pres">
      <dgm:prSet presAssocID="{F0A678AE-B10A-4A63-A111-0419E9B6747A}" presName="accentRepeatNode" presStyleLbl="solidFgAcc1" presStyleIdx="4" presStyleCnt="5"/>
      <dgm:spPr>
        <a:blipFill rotWithShape="0">
          <a:blip xmlns:r="http://schemas.openxmlformats.org/officeDocument/2006/relationships" r:embed="rId5"/>
          <a:stretch>
            <a:fillRect/>
          </a:stretch>
        </a:blipFill>
      </dgm:spPr>
    </dgm:pt>
  </dgm:ptLst>
  <dgm:cxnLst>
    <dgm:cxn modelId="{F169DE92-6678-446E-BAF1-EDAC3BF4849D}" srcId="{0E777315-5863-4AB0-98F2-7EBDC1627D88}" destId="{D5F31CF9-8FD3-4338-9531-2128E56F7C42}" srcOrd="1" destOrd="0" parTransId="{335431B3-B7AC-42FB-82CE-43FFC9A75584}" sibTransId="{0C7F5438-CD6B-4BE7-B96D-A486423BC043}"/>
    <dgm:cxn modelId="{DAB0F92B-7074-4F01-8F7F-1E931F8CAA13}" type="presOf" srcId="{0E777315-5863-4AB0-98F2-7EBDC1627D88}" destId="{BBEE4C25-63F9-41F1-B56A-502D79D83786}" srcOrd="0" destOrd="0" presId="urn:microsoft.com/office/officeart/2008/layout/VerticalCurvedList"/>
    <dgm:cxn modelId="{5B6DD1A7-EDFE-4C8F-8424-466CF0EF1A54}" type="presOf" srcId="{60C28B65-F12D-4FEA-BC85-DD561CA03258}" destId="{F91EE8F5-4E87-41B2-9DD6-3DE5545DDAB5}" srcOrd="0" destOrd="0" presId="urn:microsoft.com/office/officeart/2008/layout/VerticalCurvedList"/>
    <dgm:cxn modelId="{40917D73-BF5F-425C-BB00-2F3958B8CA60}" srcId="{0E777315-5863-4AB0-98F2-7EBDC1627D88}" destId="{60C28B65-F12D-4FEA-BC85-DD561CA03258}" srcOrd="0" destOrd="0" parTransId="{8ECEA1F5-D625-4835-BAD9-F8F7A6EB13E9}" sibTransId="{BD893921-FCB5-4ADB-A310-2D384FF27C4D}"/>
    <dgm:cxn modelId="{4948F626-8AB3-4E04-B78D-D70D2B3B396A}" srcId="{0E777315-5863-4AB0-98F2-7EBDC1627D88}" destId="{F0A678AE-B10A-4A63-A111-0419E9B6747A}" srcOrd="4" destOrd="0" parTransId="{2F7186F5-F480-4792-86F0-C32F12B0A4A0}" sibTransId="{510FED41-9C32-4769-8EE6-1EF3ADCD23F0}"/>
    <dgm:cxn modelId="{E7E622CC-1AEC-4F9A-9877-DAC9E00E6612}" type="presOf" srcId="{3AF12295-476A-459A-A82C-F0A4678F9BE6}" destId="{095947BA-E597-4006-A904-AD650E6DBACD}" srcOrd="0" destOrd="0" presId="urn:microsoft.com/office/officeart/2008/layout/VerticalCurvedList"/>
    <dgm:cxn modelId="{E99B9F5A-7EFC-4803-BB5B-9C7469059235}" type="presOf" srcId="{B045E452-003E-4A73-A48C-803DC584B2F2}" destId="{C866AF53-95C4-420E-B5CA-3E104543D353}" srcOrd="0" destOrd="0" presId="urn:microsoft.com/office/officeart/2008/layout/VerticalCurvedList"/>
    <dgm:cxn modelId="{668C0428-849A-4DDD-8FDF-D4A30F94CF76}" srcId="{0E777315-5863-4AB0-98F2-7EBDC1627D88}" destId="{B045E452-003E-4A73-A48C-803DC584B2F2}" srcOrd="3" destOrd="0" parTransId="{DBBAFA55-4190-4F52-B6EB-56AB892E8F44}" sibTransId="{49969F5E-6AAF-4418-8EA0-1C79CD7471CD}"/>
    <dgm:cxn modelId="{3AA9CAB9-E3E3-406B-9D3A-37A675E97584}" type="presOf" srcId="{F0A678AE-B10A-4A63-A111-0419E9B6747A}" destId="{483D70C1-DDDF-4198-BC93-A3637618F7D6}" srcOrd="0" destOrd="0" presId="urn:microsoft.com/office/officeart/2008/layout/VerticalCurvedList"/>
    <dgm:cxn modelId="{9BF0A6DB-5BAB-4970-8C37-EE75D8A0FD80}" type="presOf" srcId="{BD893921-FCB5-4ADB-A310-2D384FF27C4D}" destId="{ACC501DD-64EE-4627-8826-8278D5FF8F9C}" srcOrd="0" destOrd="0" presId="urn:microsoft.com/office/officeart/2008/layout/VerticalCurvedList"/>
    <dgm:cxn modelId="{B6832460-03E3-43BD-B3FD-F466C11160E2}" srcId="{0E777315-5863-4AB0-98F2-7EBDC1627D88}" destId="{3AF12295-476A-459A-A82C-F0A4678F9BE6}" srcOrd="2" destOrd="0" parTransId="{0BE453A7-9490-4627-9D8E-FA9626DB63A9}" sibTransId="{083C606C-389A-40F9-9B79-166EAACAEA4A}"/>
    <dgm:cxn modelId="{8D2C23F7-35E2-464C-BE24-F3772AB90BA2}" type="presOf" srcId="{D5F31CF9-8FD3-4338-9531-2128E56F7C42}" destId="{0B328038-5ACB-4A3A-9EAD-1B6773859CD5}" srcOrd="0" destOrd="0" presId="urn:microsoft.com/office/officeart/2008/layout/VerticalCurvedList"/>
    <dgm:cxn modelId="{644964DC-6713-4059-ABFA-EB4A13BF65D7}" type="presParOf" srcId="{BBEE4C25-63F9-41F1-B56A-502D79D83786}" destId="{93AE590B-510B-4777-ABAE-405E1CC614A3}" srcOrd="0" destOrd="0" presId="urn:microsoft.com/office/officeart/2008/layout/VerticalCurvedList"/>
    <dgm:cxn modelId="{B0ED875F-57A2-4227-AA2E-29B17CA8131F}" type="presParOf" srcId="{93AE590B-510B-4777-ABAE-405E1CC614A3}" destId="{D3A40683-AC60-4850-9D53-862C7A0211BE}" srcOrd="0" destOrd="0" presId="urn:microsoft.com/office/officeart/2008/layout/VerticalCurvedList"/>
    <dgm:cxn modelId="{2A8E9A59-3C69-4683-8AED-1F7B644A490F}" type="presParOf" srcId="{D3A40683-AC60-4850-9D53-862C7A0211BE}" destId="{DE54C190-F2C0-4B5B-91B4-86E88DCD9917}" srcOrd="0" destOrd="0" presId="urn:microsoft.com/office/officeart/2008/layout/VerticalCurvedList"/>
    <dgm:cxn modelId="{551F74C8-4065-4815-871C-1770073780BC}" type="presParOf" srcId="{D3A40683-AC60-4850-9D53-862C7A0211BE}" destId="{ACC501DD-64EE-4627-8826-8278D5FF8F9C}" srcOrd="1" destOrd="0" presId="urn:microsoft.com/office/officeart/2008/layout/VerticalCurvedList"/>
    <dgm:cxn modelId="{BBDECA39-989B-488E-86CF-E7ED7602632C}" type="presParOf" srcId="{D3A40683-AC60-4850-9D53-862C7A0211BE}" destId="{5FB5CDAB-5111-4A7F-BC2B-4B462281281A}" srcOrd="2" destOrd="0" presId="urn:microsoft.com/office/officeart/2008/layout/VerticalCurvedList"/>
    <dgm:cxn modelId="{11789BD6-C3A7-4C5F-A274-CA4B5575DAF2}" type="presParOf" srcId="{D3A40683-AC60-4850-9D53-862C7A0211BE}" destId="{102AB684-77E0-43A5-B847-99E3FA1A11F6}" srcOrd="3" destOrd="0" presId="urn:microsoft.com/office/officeart/2008/layout/VerticalCurvedList"/>
    <dgm:cxn modelId="{DE979F4F-F61F-4E3E-83E5-EDF3F0B5E866}" type="presParOf" srcId="{93AE590B-510B-4777-ABAE-405E1CC614A3}" destId="{F91EE8F5-4E87-41B2-9DD6-3DE5545DDAB5}" srcOrd="1" destOrd="0" presId="urn:microsoft.com/office/officeart/2008/layout/VerticalCurvedList"/>
    <dgm:cxn modelId="{F888D839-F261-4617-B0E3-E4107D98C121}" type="presParOf" srcId="{93AE590B-510B-4777-ABAE-405E1CC614A3}" destId="{8ECE88AF-7B7E-4F0C-8517-8084D0045F09}" srcOrd="2" destOrd="0" presId="urn:microsoft.com/office/officeart/2008/layout/VerticalCurvedList"/>
    <dgm:cxn modelId="{96942E9A-ADEB-430F-8D59-790C73B6D479}" type="presParOf" srcId="{8ECE88AF-7B7E-4F0C-8517-8084D0045F09}" destId="{E62146C2-DAF2-476C-AA54-CBD005BEC6B0}" srcOrd="0" destOrd="0" presId="urn:microsoft.com/office/officeart/2008/layout/VerticalCurvedList"/>
    <dgm:cxn modelId="{688DBD37-0B62-47E4-8B01-66FBB60A9D58}" type="presParOf" srcId="{93AE590B-510B-4777-ABAE-405E1CC614A3}" destId="{0B328038-5ACB-4A3A-9EAD-1B6773859CD5}" srcOrd="3" destOrd="0" presId="urn:microsoft.com/office/officeart/2008/layout/VerticalCurvedList"/>
    <dgm:cxn modelId="{B93DFF83-2EAF-4B11-A997-083361BE730E}" type="presParOf" srcId="{93AE590B-510B-4777-ABAE-405E1CC614A3}" destId="{5A71D1F6-A7A5-41A5-8915-2972E0E3079C}" srcOrd="4" destOrd="0" presId="urn:microsoft.com/office/officeart/2008/layout/VerticalCurvedList"/>
    <dgm:cxn modelId="{B991B4F5-149D-4B26-9099-D5F438A7EBFA}" type="presParOf" srcId="{5A71D1F6-A7A5-41A5-8915-2972E0E3079C}" destId="{F73061B3-1253-478B-B7B2-8B4B84F290F2}" srcOrd="0" destOrd="0" presId="urn:microsoft.com/office/officeart/2008/layout/VerticalCurvedList"/>
    <dgm:cxn modelId="{AF8E21EF-42E3-4BE9-9704-3B1571FEF95B}" type="presParOf" srcId="{93AE590B-510B-4777-ABAE-405E1CC614A3}" destId="{095947BA-E597-4006-A904-AD650E6DBACD}" srcOrd="5" destOrd="0" presId="urn:microsoft.com/office/officeart/2008/layout/VerticalCurvedList"/>
    <dgm:cxn modelId="{250F577F-DEC6-46C6-A83C-5E08D437598E}" type="presParOf" srcId="{93AE590B-510B-4777-ABAE-405E1CC614A3}" destId="{86D1FB29-AEAD-4AE1-BAC1-BAB7B4526CC3}" srcOrd="6" destOrd="0" presId="urn:microsoft.com/office/officeart/2008/layout/VerticalCurvedList"/>
    <dgm:cxn modelId="{13CFA0DE-78A9-42B7-AAE1-B59C32D320BE}" type="presParOf" srcId="{86D1FB29-AEAD-4AE1-BAC1-BAB7B4526CC3}" destId="{688CDA58-2AAB-4880-837B-E4C195927FA3}" srcOrd="0" destOrd="0" presId="urn:microsoft.com/office/officeart/2008/layout/VerticalCurvedList"/>
    <dgm:cxn modelId="{3F43ACEA-E1B3-4A26-BDB5-9B7F77121B79}" type="presParOf" srcId="{93AE590B-510B-4777-ABAE-405E1CC614A3}" destId="{C866AF53-95C4-420E-B5CA-3E104543D353}" srcOrd="7" destOrd="0" presId="urn:microsoft.com/office/officeart/2008/layout/VerticalCurvedList"/>
    <dgm:cxn modelId="{2F88C5FC-4E44-4DDC-8BF0-973B13148F89}" type="presParOf" srcId="{93AE590B-510B-4777-ABAE-405E1CC614A3}" destId="{40E2AF31-A0E2-4ABF-AAB6-A1A6C002BEA8}" srcOrd="8" destOrd="0" presId="urn:microsoft.com/office/officeart/2008/layout/VerticalCurvedList"/>
    <dgm:cxn modelId="{39ABD768-971E-48A2-BEA4-C1D66B83A6C5}" type="presParOf" srcId="{40E2AF31-A0E2-4ABF-AAB6-A1A6C002BEA8}" destId="{6F94A63A-8CD8-4759-A91B-01A5A12DBEA6}" srcOrd="0" destOrd="0" presId="urn:microsoft.com/office/officeart/2008/layout/VerticalCurvedList"/>
    <dgm:cxn modelId="{23810A58-0C6B-432F-9FA2-1E636B87A739}" type="presParOf" srcId="{93AE590B-510B-4777-ABAE-405E1CC614A3}" destId="{483D70C1-DDDF-4198-BC93-A3637618F7D6}" srcOrd="9" destOrd="0" presId="urn:microsoft.com/office/officeart/2008/layout/VerticalCurvedList"/>
    <dgm:cxn modelId="{B332EEA5-2B0B-4449-BD3C-9BFEC3F734C7}" type="presParOf" srcId="{93AE590B-510B-4777-ABAE-405E1CC614A3}" destId="{8584F377-FB11-4070-90B4-29BBD826CDD8}" srcOrd="10" destOrd="0" presId="urn:microsoft.com/office/officeart/2008/layout/VerticalCurvedList"/>
    <dgm:cxn modelId="{BC16C1CF-9E7D-4387-84A3-12C14987484E}" type="presParOf" srcId="{8584F377-FB11-4070-90B4-29BBD826CDD8}" destId="{FC2B3284-3A81-4FA7-998E-B8D95F44CD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777315-5863-4AB0-98F2-7EBDC1627D8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60C28B65-F12D-4FEA-BC85-DD561CA03258}">
      <dgm:prSet phldrT="[Testo]"/>
      <dgm:spPr/>
      <dgm:t>
        <a:bodyPr/>
        <a:lstStyle/>
        <a:p>
          <a:endParaRPr lang="it-IT" dirty="0">
            <a:latin typeface="Century" panose="02040604050505020304" pitchFamily="18" charset="0"/>
          </a:endParaRPr>
        </a:p>
      </dgm:t>
    </dgm:pt>
    <dgm:pt modelId="{8ECEA1F5-D625-4835-BAD9-F8F7A6EB13E9}" type="parTrans" cxnId="{40917D73-BF5F-425C-BB00-2F3958B8CA60}">
      <dgm:prSet/>
      <dgm:spPr/>
      <dgm:t>
        <a:bodyPr/>
        <a:lstStyle/>
        <a:p>
          <a:endParaRPr lang="it-IT">
            <a:latin typeface="Century" panose="02040604050505020304" pitchFamily="18" charset="0"/>
          </a:endParaRPr>
        </a:p>
      </dgm:t>
    </dgm:pt>
    <dgm:pt modelId="{BD893921-FCB5-4ADB-A310-2D384FF27C4D}" type="sibTrans" cxnId="{40917D73-BF5F-425C-BB00-2F3958B8CA60}">
      <dgm:prSet/>
      <dgm:spPr/>
      <dgm:t>
        <a:bodyPr/>
        <a:lstStyle/>
        <a:p>
          <a:endParaRPr lang="it-IT">
            <a:latin typeface="Century" panose="02040604050505020304" pitchFamily="18" charset="0"/>
          </a:endParaRPr>
        </a:p>
      </dgm:t>
    </dgm:pt>
    <dgm:pt modelId="{D5F31CF9-8FD3-4338-9531-2128E56F7C42}">
      <dgm:prSet phldrT="[Testo]"/>
      <dgm:spPr/>
      <dgm:t>
        <a:bodyPr/>
        <a:lstStyle/>
        <a:p>
          <a:endParaRPr lang="it-IT" dirty="0">
            <a:latin typeface="Century" panose="02040604050505020304" pitchFamily="18" charset="0"/>
          </a:endParaRPr>
        </a:p>
      </dgm:t>
    </dgm:pt>
    <dgm:pt modelId="{335431B3-B7AC-42FB-82CE-43FFC9A75584}" type="parTrans" cxnId="{F169DE92-6678-446E-BAF1-EDAC3BF4849D}">
      <dgm:prSet/>
      <dgm:spPr/>
      <dgm:t>
        <a:bodyPr/>
        <a:lstStyle/>
        <a:p>
          <a:endParaRPr lang="it-IT">
            <a:latin typeface="Century" panose="02040604050505020304" pitchFamily="18" charset="0"/>
          </a:endParaRPr>
        </a:p>
      </dgm:t>
    </dgm:pt>
    <dgm:pt modelId="{0C7F5438-CD6B-4BE7-B96D-A486423BC043}" type="sibTrans" cxnId="{F169DE92-6678-446E-BAF1-EDAC3BF4849D}">
      <dgm:prSet/>
      <dgm:spPr/>
      <dgm:t>
        <a:bodyPr/>
        <a:lstStyle/>
        <a:p>
          <a:endParaRPr lang="it-IT">
            <a:latin typeface="Century" panose="02040604050505020304" pitchFamily="18" charset="0"/>
          </a:endParaRPr>
        </a:p>
      </dgm:t>
    </dgm:pt>
    <dgm:pt modelId="{3AF12295-476A-459A-A82C-F0A4678F9BE6}">
      <dgm:prSet phldrT="[Testo]"/>
      <dgm:spPr/>
      <dgm:t>
        <a:bodyPr/>
        <a:lstStyle/>
        <a:p>
          <a:r>
            <a:rPr lang="it-IT" dirty="0" smtClean="0">
              <a:latin typeface="Century" panose="02040604050505020304" pitchFamily="18" charset="0"/>
            </a:rPr>
            <a:t>Contaminazione terreni e falde</a:t>
          </a:r>
          <a:endParaRPr lang="it-IT" dirty="0">
            <a:latin typeface="Century" panose="02040604050505020304" pitchFamily="18" charset="0"/>
          </a:endParaRPr>
        </a:p>
      </dgm:t>
    </dgm:pt>
    <dgm:pt modelId="{0BE453A7-9490-4627-9D8E-FA9626DB63A9}" type="parTrans" cxnId="{B6832460-03E3-43BD-B3FD-F466C11160E2}">
      <dgm:prSet/>
      <dgm:spPr/>
      <dgm:t>
        <a:bodyPr/>
        <a:lstStyle/>
        <a:p>
          <a:endParaRPr lang="it-IT">
            <a:latin typeface="Century" panose="02040604050505020304" pitchFamily="18" charset="0"/>
          </a:endParaRPr>
        </a:p>
      </dgm:t>
    </dgm:pt>
    <dgm:pt modelId="{083C606C-389A-40F9-9B79-166EAACAEA4A}" type="sibTrans" cxnId="{B6832460-03E3-43BD-B3FD-F466C11160E2}">
      <dgm:prSet/>
      <dgm:spPr/>
      <dgm:t>
        <a:bodyPr/>
        <a:lstStyle/>
        <a:p>
          <a:endParaRPr lang="it-IT">
            <a:latin typeface="Century" panose="02040604050505020304" pitchFamily="18" charset="0"/>
          </a:endParaRPr>
        </a:p>
      </dgm:t>
    </dgm:pt>
    <dgm:pt modelId="{B045E452-003E-4A73-A48C-803DC584B2F2}">
      <dgm:prSet phldrT="[Testo]"/>
      <dgm:spPr/>
      <dgm:t>
        <a:bodyPr/>
        <a:lstStyle/>
        <a:p>
          <a:endParaRPr lang="it-IT" dirty="0">
            <a:latin typeface="Century" panose="02040604050505020304" pitchFamily="18" charset="0"/>
          </a:endParaRPr>
        </a:p>
      </dgm:t>
    </dgm:pt>
    <dgm:pt modelId="{DBBAFA55-4190-4F52-B6EB-56AB892E8F44}" type="parTrans" cxnId="{668C0428-849A-4DDD-8FDF-D4A30F94CF76}">
      <dgm:prSet/>
      <dgm:spPr/>
      <dgm:t>
        <a:bodyPr/>
        <a:lstStyle/>
        <a:p>
          <a:endParaRPr lang="it-IT">
            <a:latin typeface="Century" panose="02040604050505020304" pitchFamily="18" charset="0"/>
          </a:endParaRPr>
        </a:p>
      </dgm:t>
    </dgm:pt>
    <dgm:pt modelId="{49969F5E-6AAF-4418-8EA0-1C79CD7471CD}" type="sibTrans" cxnId="{668C0428-849A-4DDD-8FDF-D4A30F94CF76}">
      <dgm:prSet/>
      <dgm:spPr/>
      <dgm:t>
        <a:bodyPr/>
        <a:lstStyle/>
        <a:p>
          <a:endParaRPr lang="it-IT">
            <a:latin typeface="Century" panose="02040604050505020304" pitchFamily="18" charset="0"/>
          </a:endParaRPr>
        </a:p>
      </dgm:t>
    </dgm:pt>
    <dgm:pt modelId="{F0A678AE-B10A-4A63-A111-0419E9B6747A}">
      <dgm:prSet phldrT="[Testo]"/>
      <dgm:spPr/>
      <dgm:t>
        <a:bodyPr/>
        <a:lstStyle/>
        <a:p>
          <a:endParaRPr lang="it-IT" dirty="0">
            <a:latin typeface="Century" panose="02040604050505020304" pitchFamily="18" charset="0"/>
          </a:endParaRPr>
        </a:p>
      </dgm:t>
    </dgm:pt>
    <dgm:pt modelId="{2F7186F5-F480-4792-86F0-C32F12B0A4A0}" type="parTrans" cxnId="{4948F626-8AB3-4E04-B78D-D70D2B3B396A}">
      <dgm:prSet/>
      <dgm:spPr/>
      <dgm:t>
        <a:bodyPr/>
        <a:lstStyle/>
        <a:p>
          <a:endParaRPr lang="it-IT">
            <a:latin typeface="Century" panose="02040604050505020304" pitchFamily="18" charset="0"/>
          </a:endParaRPr>
        </a:p>
      </dgm:t>
    </dgm:pt>
    <dgm:pt modelId="{510FED41-9C32-4769-8EE6-1EF3ADCD23F0}" type="sibTrans" cxnId="{4948F626-8AB3-4E04-B78D-D70D2B3B396A}">
      <dgm:prSet/>
      <dgm:spPr/>
      <dgm:t>
        <a:bodyPr/>
        <a:lstStyle/>
        <a:p>
          <a:endParaRPr lang="it-IT">
            <a:latin typeface="Century" panose="02040604050505020304" pitchFamily="18" charset="0"/>
          </a:endParaRPr>
        </a:p>
      </dgm:t>
    </dgm:pt>
    <dgm:pt modelId="{BBEE4C25-63F9-41F1-B56A-502D79D83786}" type="pres">
      <dgm:prSet presAssocID="{0E777315-5863-4AB0-98F2-7EBDC1627D88}" presName="Name0" presStyleCnt="0">
        <dgm:presLayoutVars>
          <dgm:chMax val="7"/>
          <dgm:chPref val="7"/>
          <dgm:dir/>
        </dgm:presLayoutVars>
      </dgm:prSet>
      <dgm:spPr/>
      <dgm:t>
        <a:bodyPr/>
        <a:lstStyle/>
        <a:p>
          <a:endParaRPr lang="it-IT"/>
        </a:p>
      </dgm:t>
    </dgm:pt>
    <dgm:pt modelId="{93AE590B-510B-4777-ABAE-405E1CC614A3}" type="pres">
      <dgm:prSet presAssocID="{0E777315-5863-4AB0-98F2-7EBDC1627D88}" presName="Name1" presStyleCnt="0"/>
      <dgm:spPr/>
    </dgm:pt>
    <dgm:pt modelId="{D3A40683-AC60-4850-9D53-862C7A0211BE}" type="pres">
      <dgm:prSet presAssocID="{0E777315-5863-4AB0-98F2-7EBDC1627D88}" presName="cycle" presStyleCnt="0"/>
      <dgm:spPr/>
    </dgm:pt>
    <dgm:pt modelId="{DE54C190-F2C0-4B5B-91B4-86E88DCD9917}" type="pres">
      <dgm:prSet presAssocID="{0E777315-5863-4AB0-98F2-7EBDC1627D88}" presName="srcNode" presStyleLbl="node1" presStyleIdx="0" presStyleCnt="5"/>
      <dgm:spPr/>
    </dgm:pt>
    <dgm:pt modelId="{ACC501DD-64EE-4627-8826-8278D5FF8F9C}" type="pres">
      <dgm:prSet presAssocID="{0E777315-5863-4AB0-98F2-7EBDC1627D88}" presName="conn" presStyleLbl="parChTrans1D2" presStyleIdx="0" presStyleCnt="1"/>
      <dgm:spPr/>
      <dgm:t>
        <a:bodyPr/>
        <a:lstStyle/>
        <a:p>
          <a:endParaRPr lang="it-IT"/>
        </a:p>
      </dgm:t>
    </dgm:pt>
    <dgm:pt modelId="{5FB5CDAB-5111-4A7F-BC2B-4B462281281A}" type="pres">
      <dgm:prSet presAssocID="{0E777315-5863-4AB0-98F2-7EBDC1627D88}" presName="extraNode" presStyleLbl="node1" presStyleIdx="0" presStyleCnt="5"/>
      <dgm:spPr/>
    </dgm:pt>
    <dgm:pt modelId="{102AB684-77E0-43A5-B847-99E3FA1A11F6}" type="pres">
      <dgm:prSet presAssocID="{0E777315-5863-4AB0-98F2-7EBDC1627D88}" presName="dstNode" presStyleLbl="node1" presStyleIdx="0" presStyleCnt="5"/>
      <dgm:spPr/>
    </dgm:pt>
    <dgm:pt modelId="{F91EE8F5-4E87-41B2-9DD6-3DE5545DDAB5}" type="pres">
      <dgm:prSet presAssocID="{60C28B65-F12D-4FEA-BC85-DD561CA03258}" presName="text_1" presStyleLbl="node1" presStyleIdx="0" presStyleCnt="5">
        <dgm:presLayoutVars>
          <dgm:bulletEnabled val="1"/>
        </dgm:presLayoutVars>
      </dgm:prSet>
      <dgm:spPr/>
      <dgm:t>
        <a:bodyPr/>
        <a:lstStyle/>
        <a:p>
          <a:endParaRPr lang="it-IT"/>
        </a:p>
      </dgm:t>
    </dgm:pt>
    <dgm:pt modelId="{8ECE88AF-7B7E-4F0C-8517-8084D0045F09}" type="pres">
      <dgm:prSet presAssocID="{60C28B65-F12D-4FEA-BC85-DD561CA03258}" presName="accent_1" presStyleCnt="0"/>
      <dgm:spPr/>
    </dgm:pt>
    <dgm:pt modelId="{E62146C2-DAF2-476C-AA54-CBD005BEC6B0}" type="pres">
      <dgm:prSet presAssocID="{60C28B65-F12D-4FEA-BC85-DD561CA03258}" presName="accentRepeatNode" presStyleLbl="solidFgAcc1" presStyleIdx="0" presStyleCnt="5"/>
      <dgm:spPr>
        <a:blipFill dpi="0" rotWithShape="0">
          <a:blip xmlns:r="http://schemas.openxmlformats.org/officeDocument/2006/relationships" r:embed="rId1"/>
          <a:srcRect/>
          <a:stretch>
            <a:fillRect/>
          </a:stretch>
        </a:blipFill>
      </dgm:spPr>
    </dgm:pt>
    <dgm:pt modelId="{0B328038-5ACB-4A3A-9EAD-1B6773859CD5}" type="pres">
      <dgm:prSet presAssocID="{D5F31CF9-8FD3-4338-9531-2128E56F7C42}" presName="text_2" presStyleLbl="node1" presStyleIdx="1" presStyleCnt="5">
        <dgm:presLayoutVars>
          <dgm:bulletEnabled val="1"/>
        </dgm:presLayoutVars>
      </dgm:prSet>
      <dgm:spPr/>
      <dgm:t>
        <a:bodyPr/>
        <a:lstStyle/>
        <a:p>
          <a:endParaRPr lang="it-IT"/>
        </a:p>
      </dgm:t>
    </dgm:pt>
    <dgm:pt modelId="{5A71D1F6-A7A5-41A5-8915-2972E0E3079C}" type="pres">
      <dgm:prSet presAssocID="{D5F31CF9-8FD3-4338-9531-2128E56F7C42}" presName="accent_2" presStyleCnt="0"/>
      <dgm:spPr/>
    </dgm:pt>
    <dgm:pt modelId="{F73061B3-1253-478B-B7B2-8B4B84F290F2}" type="pres">
      <dgm:prSet presAssocID="{D5F31CF9-8FD3-4338-9531-2128E56F7C42}" presName="accentRepeatNode" presStyleLbl="solidFgAcc1" presStyleIdx="1" presStyleCnt="5"/>
      <dgm:spPr>
        <a:blipFill rotWithShape="0">
          <a:blip xmlns:r="http://schemas.openxmlformats.org/officeDocument/2006/relationships" r:embed="rId2"/>
          <a:stretch>
            <a:fillRect/>
          </a:stretch>
        </a:blipFill>
      </dgm:spPr>
    </dgm:pt>
    <dgm:pt modelId="{095947BA-E597-4006-A904-AD650E6DBACD}" type="pres">
      <dgm:prSet presAssocID="{3AF12295-476A-459A-A82C-F0A4678F9BE6}" presName="text_3" presStyleLbl="node1" presStyleIdx="2" presStyleCnt="5">
        <dgm:presLayoutVars>
          <dgm:bulletEnabled val="1"/>
        </dgm:presLayoutVars>
      </dgm:prSet>
      <dgm:spPr/>
      <dgm:t>
        <a:bodyPr/>
        <a:lstStyle/>
        <a:p>
          <a:endParaRPr lang="it-IT"/>
        </a:p>
      </dgm:t>
    </dgm:pt>
    <dgm:pt modelId="{86D1FB29-AEAD-4AE1-BAC1-BAB7B4526CC3}" type="pres">
      <dgm:prSet presAssocID="{3AF12295-476A-459A-A82C-F0A4678F9BE6}" presName="accent_3" presStyleCnt="0"/>
      <dgm:spPr/>
    </dgm:pt>
    <dgm:pt modelId="{688CDA58-2AAB-4880-837B-E4C195927FA3}" type="pres">
      <dgm:prSet presAssocID="{3AF12295-476A-459A-A82C-F0A4678F9BE6}" presName="accentRepeatNode" presStyleLbl="solidFgAcc1" presStyleIdx="2" presStyleCnt="5"/>
      <dgm:spPr>
        <a:blipFill rotWithShape="0">
          <a:blip xmlns:r="http://schemas.openxmlformats.org/officeDocument/2006/relationships" r:embed="rId3"/>
          <a:stretch>
            <a:fillRect/>
          </a:stretch>
        </a:blipFill>
      </dgm:spPr>
    </dgm:pt>
    <dgm:pt modelId="{C866AF53-95C4-420E-B5CA-3E104543D353}" type="pres">
      <dgm:prSet presAssocID="{B045E452-003E-4A73-A48C-803DC584B2F2}" presName="text_4" presStyleLbl="node1" presStyleIdx="3" presStyleCnt="5">
        <dgm:presLayoutVars>
          <dgm:bulletEnabled val="1"/>
        </dgm:presLayoutVars>
      </dgm:prSet>
      <dgm:spPr/>
      <dgm:t>
        <a:bodyPr/>
        <a:lstStyle/>
        <a:p>
          <a:endParaRPr lang="it-IT"/>
        </a:p>
      </dgm:t>
    </dgm:pt>
    <dgm:pt modelId="{40E2AF31-A0E2-4ABF-AAB6-A1A6C002BEA8}" type="pres">
      <dgm:prSet presAssocID="{B045E452-003E-4A73-A48C-803DC584B2F2}" presName="accent_4" presStyleCnt="0"/>
      <dgm:spPr/>
    </dgm:pt>
    <dgm:pt modelId="{6F94A63A-8CD8-4759-A91B-01A5A12DBEA6}" type="pres">
      <dgm:prSet presAssocID="{B045E452-003E-4A73-A48C-803DC584B2F2}" presName="accentRepeatNode" presStyleLbl="solidFgAcc1" presStyleIdx="3" presStyleCnt="5"/>
      <dgm:spPr>
        <a:blipFill rotWithShape="0">
          <a:blip xmlns:r="http://schemas.openxmlformats.org/officeDocument/2006/relationships" r:embed="rId4"/>
          <a:stretch>
            <a:fillRect/>
          </a:stretch>
        </a:blipFill>
      </dgm:spPr>
    </dgm:pt>
    <dgm:pt modelId="{483D70C1-DDDF-4198-BC93-A3637618F7D6}" type="pres">
      <dgm:prSet presAssocID="{F0A678AE-B10A-4A63-A111-0419E9B6747A}" presName="text_5" presStyleLbl="node1" presStyleIdx="4" presStyleCnt="5">
        <dgm:presLayoutVars>
          <dgm:bulletEnabled val="1"/>
        </dgm:presLayoutVars>
      </dgm:prSet>
      <dgm:spPr/>
      <dgm:t>
        <a:bodyPr/>
        <a:lstStyle/>
        <a:p>
          <a:endParaRPr lang="it-IT"/>
        </a:p>
      </dgm:t>
    </dgm:pt>
    <dgm:pt modelId="{8584F377-FB11-4070-90B4-29BBD826CDD8}" type="pres">
      <dgm:prSet presAssocID="{F0A678AE-B10A-4A63-A111-0419E9B6747A}" presName="accent_5" presStyleCnt="0"/>
      <dgm:spPr/>
    </dgm:pt>
    <dgm:pt modelId="{FC2B3284-3A81-4FA7-998E-B8D95F44CDBB}" type="pres">
      <dgm:prSet presAssocID="{F0A678AE-B10A-4A63-A111-0419E9B6747A}" presName="accentRepeatNode" presStyleLbl="solidFgAcc1" presStyleIdx="4" presStyleCnt="5"/>
      <dgm:spPr>
        <a:blipFill rotWithShape="0">
          <a:blip xmlns:r="http://schemas.openxmlformats.org/officeDocument/2006/relationships" r:embed="rId5"/>
          <a:stretch>
            <a:fillRect/>
          </a:stretch>
        </a:blipFill>
      </dgm:spPr>
    </dgm:pt>
  </dgm:ptLst>
  <dgm:cxnLst>
    <dgm:cxn modelId="{668C0428-849A-4DDD-8FDF-D4A30F94CF76}" srcId="{0E777315-5863-4AB0-98F2-7EBDC1627D88}" destId="{B045E452-003E-4A73-A48C-803DC584B2F2}" srcOrd="3" destOrd="0" parTransId="{DBBAFA55-4190-4F52-B6EB-56AB892E8F44}" sibTransId="{49969F5E-6AAF-4418-8EA0-1C79CD7471CD}"/>
    <dgm:cxn modelId="{C3FBDDE1-1806-4F44-9551-50FAA5AFFCA1}" type="presOf" srcId="{60C28B65-F12D-4FEA-BC85-DD561CA03258}" destId="{F91EE8F5-4E87-41B2-9DD6-3DE5545DDAB5}" srcOrd="0" destOrd="0" presId="urn:microsoft.com/office/officeart/2008/layout/VerticalCurvedList"/>
    <dgm:cxn modelId="{40917D73-BF5F-425C-BB00-2F3958B8CA60}" srcId="{0E777315-5863-4AB0-98F2-7EBDC1627D88}" destId="{60C28B65-F12D-4FEA-BC85-DD561CA03258}" srcOrd="0" destOrd="0" parTransId="{8ECEA1F5-D625-4835-BAD9-F8F7A6EB13E9}" sibTransId="{BD893921-FCB5-4ADB-A310-2D384FF27C4D}"/>
    <dgm:cxn modelId="{043BA8F9-86E9-4A59-81EE-9D0E6190A9B3}" type="presOf" srcId="{0E777315-5863-4AB0-98F2-7EBDC1627D88}" destId="{BBEE4C25-63F9-41F1-B56A-502D79D83786}" srcOrd="0" destOrd="0" presId="urn:microsoft.com/office/officeart/2008/layout/VerticalCurvedList"/>
    <dgm:cxn modelId="{9DB46FC6-39DA-4766-8114-56F36870707A}" type="presOf" srcId="{D5F31CF9-8FD3-4338-9531-2128E56F7C42}" destId="{0B328038-5ACB-4A3A-9EAD-1B6773859CD5}" srcOrd="0" destOrd="0" presId="urn:microsoft.com/office/officeart/2008/layout/VerticalCurvedList"/>
    <dgm:cxn modelId="{B6832460-03E3-43BD-B3FD-F466C11160E2}" srcId="{0E777315-5863-4AB0-98F2-7EBDC1627D88}" destId="{3AF12295-476A-459A-A82C-F0A4678F9BE6}" srcOrd="2" destOrd="0" parTransId="{0BE453A7-9490-4627-9D8E-FA9626DB63A9}" sibTransId="{083C606C-389A-40F9-9B79-166EAACAEA4A}"/>
    <dgm:cxn modelId="{56B2BC14-BF00-4E9B-96C7-7117913BD698}" type="presOf" srcId="{3AF12295-476A-459A-A82C-F0A4678F9BE6}" destId="{095947BA-E597-4006-A904-AD650E6DBACD}" srcOrd="0" destOrd="0" presId="urn:microsoft.com/office/officeart/2008/layout/VerticalCurvedList"/>
    <dgm:cxn modelId="{FBCF0586-25BD-4C98-9662-B3FC9815C254}" type="presOf" srcId="{B045E452-003E-4A73-A48C-803DC584B2F2}" destId="{C866AF53-95C4-420E-B5CA-3E104543D353}" srcOrd="0" destOrd="0" presId="urn:microsoft.com/office/officeart/2008/layout/VerticalCurvedList"/>
    <dgm:cxn modelId="{F169DE92-6678-446E-BAF1-EDAC3BF4849D}" srcId="{0E777315-5863-4AB0-98F2-7EBDC1627D88}" destId="{D5F31CF9-8FD3-4338-9531-2128E56F7C42}" srcOrd="1" destOrd="0" parTransId="{335431B3-B7AC-42FB-82CE-43FFC9A75584}" sibTransId="{0C7F5438-CD6B-4BE7-B96D-A486423BC043}"/>
    <dgm:cxn modelId="{C5E23321-49DA-404D-A29D-F7C5FC75A17D}" type="presOf" srcId="{BD893921-FCB5-4ADB-A310-2D384FF27C4D}" destId="{ACC501DD-64EE-4627-8826-8278D5FF8F9C}" srcOrd="0" destOrd="0" presId="urn:microsoft.com/office/officeart/2008/layout/VerticalCurvedList"/>
    <dgm:cxn modelId="{A1BFB8BE-5B8A-4087-BFD2-CB9CA817B36E}" type="presOf" srcId="{F0A678AE-B10A-4A63-A111-0419E9B6747A}" destId="{483D70C1-DDDF-4198-BC93-A3637618F7D6}" srcOrd="0" destOrd="0" presId="urn:microsoft.com/office/officeart/2008/layout/VerticalCurvedList"/>
    <dgm:cxn modelId="{4948F626-8AB3-4E04-B78D-D70D2B3B396A}" srcId="{0E777315-5863-4AB0-98F2-7EBDC1627D88}" destId="{F0A678AE-B10A-4A63-A111-0419E9B6747A}" srcOrd="4" destOrd="0" parTransId="{2F7186F5-F480-4792-86F0-C32F12B0A4A0}" sibTransId="{510FED41-9C32-4769-8EE6-1EF3ADCD23F0}"/>
    <dgm:cxn modelId="{1F57BD5C-2014-4388-A4A0-17A7D862F485}" type="presParOf" srcId="{BBEE4C25-63F9-41F1-B56A-502D79D83786}" destId="{93AE590B-510B-4777-ABAE-405E1CC614A3}" srcOrd="0" destOrd="0" presId="urn:microsoft.com/office/officeart/2008/layout/VerticalCurvedList"/>
    <dgm:cxn modelId="{3B3F264D-A27D-475D-8ED6-642F12F27278}" type="presParOf" srcId="{93AE590B-510B-4777-ABAE-405E1CC614A3}" destId="{D3A40683-AC60-4850-9D53-862C7A0211BE}" srcOrd="0" destOrd="0" presId="urn:microsoft.com/office/officeart/2008/layout/VerticalCurvedList"/>
    <dgm:cxn modelId="{3545E6C7-CFAC-46BC-AFB1-C0F6A5B05C44}" type="presParOf" srcId="{D3A40683-AC60-4850-9D53-862C7A0211BE}" destId="{DE54C190-F2C0-4B5B-91B4-86E88DCD9917}" srcOrd="0" destOrd="0" presId="urn:microsoft.com/office/officeart/2008/layout/VerticalCurvedList"/>
    <dgm:cxn modelId="{2A74E7DF-FB5E-40D2-AEC1-8ACB87124D49}" type="presParOf" srcId="{D3A40683-AC60-4850-9D53-862C7A0211BE}" destId="{ACC501DD-64EE-4627-8826-8278D5FF8F9C}" srcOrd="1" destOrd="0" presId="urn:microsoft.com/office/officeart/2008/layout/VerticalCurvedList"/>
    <dgm:cxn modelId="{52C52861-89EF-4370-B3FE-88CABCE0A042}" type="presParOf" srcId="{D3A40683-AC60-4850-9D53-862C7A0211BE}" destId="{5FB5CDAB-5111-4A7F-BC2B-4B462281281A}" srcOrd="2" destOrd="0" presId="urn:microsoft.com/office/officeart/2008/layout/VerticalCurvedList"/>
    <dgm:cxn modelId="{195BAA29-871C-48D4-8ADA-C3253625D4BF}" type="presParOf" srcId="{D3A40683-AC60-4850-9D53-862C7A0211BE}" destId="{102AB684-77E0-43A5-B847-99E3FA1A11F6}" srcOrd="3" destOrd="0" presId="urn:microsoft.com/office/officeart/2008/layout/VerticalCurvedList"/>
    <dgm:cxn modelId="{09B93ADF-38B7-471D-96F7-DBF02C787C7F}" type="presParOf" srcId="{93AE590B-510B-4777-ABAE-405E1CC614A3}" destId="{F91EE8F5-4E87-41B2-9DD6-3DE5545DDAB5}" srcOrd="1" destOrd="0" presId="urn:microsoft.com/office/officeart/2008/layout/VerticalCurvedList"/>
    <dgm:cxn modelId="{C1AC0184-F977-4155-B3AE-ECDAE6F56FE4}" type="presParOf" srcId="{93AE590B-510B-4777-ABAE-405E1CC614A3}" destId="{8ECE88AF-7B7E-4F0C-8517-8084D0045F09}" srcOrd="2" destOrd="0" presId="urn:microsoft.com/office/officeart/2008/layout/VerticalCurvedList"/>
    <dgm:cxn modelId="{F9895433-2892-4649-AACF-8342D420D62E}" type="presParOf" srcId="{8ECE88AF-7B7E-4F0C-8517-8084D0045F09}" destId="{E62146C2-DAF2-476C-AA54-CBD005BEC6B0}" srcOrd="0" destOrd="0" presId="urn:microsoft.com/office/officeart/2008/layout/VerticalCurvedList"/>
    <dgm:cxn modelId="{16F24493-8368-4C49-BDCE-4F7FCE0AB722}" type="presParOf" srcId="{93AE590B-510B-4777-ABAE-405E1CC614A3}" destId="{0B328038-5ACB-4A3A-9EAD-1B6773859CD5}" srcOrd="3" destOrd="0" presId="urn:microsoft.com/office/officeart/2008/layout/VerticalCurvedList"/>
    <dgm:cxn modelId="{53AD4648-546C-4603-9872-19A23F4E4A85}" type="presParOf" srcId="{93AE590B-510B-4777-ABAE-405E1CC614A3}" destId="{5A71D1F6-A7A5-41A5-8915-2972E0E3079C}" srcOrd="4" destOrd="0" presId="urn:microsoft.com/office/officeart/2008/layout/VerticalCurvedList"/>
    <dgm:cxn modelId="{7AAB3F37-0D41-4C6D-894B-78431514CEA9}" type="presParOf" srcId="{5A71D1F6-A7A5-41A5-8915-2972E0E3079C}" destId="{F73061B3-1253-478B-B7B2-8B4B84F290F2}" srcOrd="0" destOrd="0" presId="urn:microsoft.com/office/officeart/2008/layout/VerticalCurvedList"/>
    <dgm:cxn modelId="{46028CBC-CC6C-459C-82D0-DF51892EC356}" type="presParOf" srcId="{93AE590B-510B-4777-ABAE-405E1CC614A3}" destId="{095947BA-E597-4006-A904-AD650E6DBACD}" srcOrd="5" destOrd="0" presId="urn:microsoft.com/office/officeart/2008/layout/VerticalCurvedList"/>
    <dgm:cxn modelId="{6DCFC168-E886-47CF-8643-2CF1591FFBB1}" type="presParOf" srcId="{93AE590B-510B-4777-ABAE-405E1CC614A3}" destId="{86D1FB29-AEAD-4AE1-BAC1-BAB7B4526CC3}" srcOrd="6" destOrd="0" presId="urn:microsoft.com/office/officeart/2008/layout/VerticalCurvedList"/>
    <dgm:cxn modelId="{8CD6843D-77EB-45D9-9CEB-7E6A481F32CA}" type="presParOf" srcId="{86D1FB29-AEAD-4AE1-BAC1-BAB7B4526CC3}" destId="{688CDA58-2AAB-4880-837B-E4C195927FA3}" srcOrd="0" destOrd="0" presId="urn:microsoft.com/office/officeart/2008/layout/VerticalCurvedList"/>
    <dgm:cxn modelId="{1D035059-3CCF-4519-A1ED-EFDC3E3AE11C}" type="presParOf" srcId="{93AE590B-510B-4777-ABAE-405E1CC614A3}" destId="{C866AF53-95C4-420E-B5CA-3E104543D353}" srcOrd="7" destOrd="0" presId="urn:microsoft.com/office/officeart/2008/layout/VerticalCurvedList"/>
    <dgm:cxn modelId="{427D0AD6-9ADF-4E52-AA82-6154E9C0A3C9}" type="presParOf" srcId="{93AE590B-510B-4777-ABAE-405E1CC614A3}" destId="{40E2AF31-A0E2-4ABF-AAB6-A1A6C002BEA8}" srcOrd="8" destOrd="0" presId="urn:microsoft.com/office/officeart/2008/layout/VerticalCurvedList"/>
    <dgm:cxn modelId="{CC99AC54-DA81-44E8-A1F1-6645F98C0808}" type="presParOf" srcId="{40E2AF31-A0E2-4ABF-AAB6-A1A6C002BEA8}" destId="{6F94A63A-8CD8-4759-A91B-01A5A12DBEA6}" srcOrd="0" destOrd="0" presId="urn:microsoft.com/office/officeart/2008/layout/VerticalCurvedList"/>
    <dgm:cxn modelId="{D57E62DF-9F5B-4188-9106-C69D263585BC}" type="presParOf" srcId="{93AE590B-510B-4777-ABAE-405E1CC614A3}" destId="{483D70C1-DDDF-4198-BC93-A3637618F7D6}" srcOrd="9" destOrd="0" presId="urn:microsoft.com/office/officeart/2008/layout/VerticalCurvedList"/>
    <dgm:cxn modelId="{D33E8AEA-46CB-486F-A79D-CAC2E78E71EB}" type="presParOf" srcId="{93AE590B-510B-4777-ABAE-405E1CC614A3}" destId="{8584F377-FB11-4070-90B4-29BBD826CDD8}" srcOrd="10" destOrd="0" presId="urn:microsoft.com/office/officeart/2008/layout/VerticalCurvedList"/>
    <dgm:cxn modelId="{C8358D83-9AEE-41DE-AB80-2FCAF179B9C9}" type="presParOf" srcId="{8584F377-FB11-4070-90B4-29BBD826CDD8}" destId="{FC2B3284-3A81-4FA7-998E-B8D95F44CD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777315-5863-4AB0-98F2-7EBDC1627D8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60C28B65-F12D-4FEA-BC85-DD561CA03258}">
      <dgm:prSet phldrT="[Testo]"/>
      <dgm:spPr/>
      <dgm:t>
        <a:bodyPr/>
        <a:lstStyle/>
        <a:p>
          <a:endParaRPr lang="it-IT" dirty="0">
            <a:latin typeface="Century" panose="02040604050505020304" pitchFamily="18" charset="0"/>
          </a:endParaRPr>
        </a:p>
      </dgm:t>
    </dgm:pt>
    <dgm:pt modelId="{8ECEA1F5-D625-4835-BAD9-F8F7A6EB13E9}" type="parTrans" cxnId="{40917D73-BF5F-425C-BB00-2F3958B8CA60}">
      <dgm:prSet/>
      <dgm:spPr/>
      <dgm:t>
        <a:bodyPr/>
        <a:lstStyle/>
        <a:p>
          <a:endParaRPr lang="it-IT">
            <a:latin typeface="Century" panose="02040604050505020304" pitchFamily="18" charset="0"/>
          </a:endParaRPr>
        </a:p>
      </dgm:t>
    </dgm:pt>
    <dgm:pt modelId="{BD893921-FCB5-4ADB-A310-2D384FF27C4D}" type="sibTrans" cxnId="{40917D73-BF5F-425C-BB00-2F3958B8CA60}">
      <dgm:prSet/>
      <dgm:spPr/>
      <dgm:t>
        <a:bodyPr/>
        <a:lstStyle/>
        <a:p>
          <a:endParaRPr lang="it-IT">
            <a:latin typeface="Century" panose="02040604050505020304" pitchFamily="18" charset="0"/>
          </a:endParaRPr>
        </a:p>
      </dgm:t>
    </dgm:pt>
    <dgm:pt modelId="{D5F31CF9-8FD3-4338-9531-2128E56F7C42}">
      <dgm:prSet phldrT="[Testo]"/>
      <dgm:spPr/>
      <dgm:t>
        <a:bodyPr/>
        <a:lstStyle/>
        <a:p>
          <a:endParaRPr lang="it-IT" dirty="0">
            <a:latin typeface="Century" panose="02040604050505020304" pitchFamily="18" charset="0"/>
          </a:endParaRPr>
        </a:p>
      </dgm:t>
    </dgm:pt>
    <dgm:pt modelId="{335431B3-B7AC-42FB-82CE-43FFC9A75584}" type="parTrans" cxnId="{F169DE92-6678-446E-BAF1-EDAC3BF4849D}">
      <dgm:prSet/>
      <dgm:spPr/>
      <dgm:t>
        <a:bodyPr/>
        <a:lstStyle/>
        <a:p>
          <a:endParaRPr lang="it-IT">
            <a:latin typeface="Century" panose="02040604050505020304" pitchFamily="18" charset="0"/>
          </a:endParaRPr>
        </a:p>
      </dgm:t>
    </dgm:pt>
    <dgm:pt modelId="{0C7F5438-CD6B-4BE7-B96D-A486423BC043}" type="sibTrans" cxnId="{F169DE92-6678-446E-BAF1-EDAC3BF4849D}">
      <dgm:prSet/>
      <dgm:spPr/>
      <dgm:t>
        <a:bodyPr/>
        <a:lstStyle/>
        <a:p>
          <a:endParaRPr lang="it-IT">
            <a:latin typeface="Century" panose="02040604050505020304" pitchFamily="18" charset="0"/>
          </a:endParaRPr>
        </a:p>
      </dgm:t>
    </dgm:pt>
    <dgm:pt modelId="{3AF12295-476A-459A-A82C-F0A4678F9BE6}">
      <dgm:prSet phldrT="[Testo]"/>
      <dgm:spPr/>
      <dgm:t>
        <a:bodyPr/>
        <a:lstStyle/>
        <a:p>
          <a:endParaRPr lang="it-IT" dirty="0">
            <a:latin typeface="Century" panose="02040604050505020304" pitchFamily="18" charset="0"/>
          </a:endParaRPr>
        </a:p>
      </dgm:t>
    </dgm:pt>
    <dgm:pt modelId="{0BE453A7-9490-4627-9D8E-FA9626DB63A9}" type="parTrans" cxnId="{B6832460-03E3-43BD-B3FD-F466C11160E2}">
      <dgm:prSet/>
      <dgm:spPr/>
      <dgm:t>
        <a:bodyPr/>
        <a:lstStyle/>
        <a:p>
          <a:endParaRPr lang="it-IT">
            <a:latin typeface="Century" panose="02040604050505020304" pitchFamily="18" charset="0"/>
          </a:endParaRPr>
        </a:p>
      </dgm:t>
    </dgm:pt>
    <dgm:pt modelId="{083C606C-389A-40F9-9B79-166EAACAEA4A}" type="sibTrans" cxnId="{B6832460-03E3-43BD-B3FD-F466C11160E2}">
      <dgm:prSet/>
      <dgm:spPr/>
      <dgm:t>
        <a:bodyPr/>
        <a:lstStyle/>
        <a:p>
          <a:endParaRPr lang="it-IT">
            <a:latin typeface="Century" panose="02040604050505020304" pitchFamily="18" charset="0"/>
          </a:endParaRPr>
        </a:p>
      </dgm:t>
    </dgm:pt>
    <dgm:pt modelId="{B045E452-003E-4A73-A48C-803DC584B2F2}">
      <dgm:prSet phldrT="[Testo]"/>
      <dgm:spPr/>
      <dgm:t>
        <a:bodyPr/>
        <a:lstStyle/>
        <a:p>
          <a:r>
            <a:rPr lang="it-IT" dirty="0" smtClean="0">
              <a:latin typeface="Century" panose="02040604050505020304" pitchFamily="18" charset="0"/>
            </a:rPr>
            <a:t>Strumenti ed azioni per la bonifica</a:t>
          </a:r>
          <a:endParaRPr lang="it-IT" dirty="0">
            <a:latin typeface="Century" panose="02040604050505020304" pitchFamily="18" charset="0"/>
          </a:endParaRPr>
        </a:p>
      </dgm:t>
    </dgm:pt>
    <dgm:pt modelId="{DBBAFA55-4190-4F52-B6EB-56AB892E8F44}" type="parTrans" cxnId="{668C0428-849A-4DDD-8FDF-D4A30F94CF76}">
      <dgm:prSet/>
      <dgm:spPr/>
      <dgm:t>
        <a:bodyPr/>
        <a:lstStyle/>
        <a:p>
          <a:endParaRPr lang="it-IT">
            <a:latin typeface="Century" panose="02040604050505020304" pitchFamily="18" charset="0"/>
          </a:endParaRPr>
        </a:p>
      </dgm:t>
    </dgm:pt>
    <dgm:pt modelId="{49969F5E-6AAF-4418-8EA0-1C79CD7471CD}" type="sibTrans" cxnId="{668C0428-849A-4DDD-8FDF-D4A30F94CF76}">
      <dgm:prSet/>
      <dgm:spPr/>
      <dgm:t>
        <a:bodyPr/>
        <a:lstStyle/>
        <a:p>
          <a:endParaRPr lang="it-IT">
            <a:latin typeface="Century" panose="02040604050505020304" pitchFamily="18" charset="0"/>
          </a:endParaRPr>
        </a:p>
      </dgm:t>
    </dgm:pt>
    <dgm:pt modelId="{F0A678AE-B10A-4A63-A111-0419E9B6747A}">
      <dgm:prSet phldrT="[Testo]"/>
      <dgm:spPr/>
      <dgm:t>
        <a:bodyPr/>
        <a:lstStyle/>
        <a:p>
          <a:endParaRPr lang="it-IT" dirty="0">
            <a:latin typeface="Century" panose="02040604050505020304" pitchFamily="18" charset="0"/>
          </a:endParaRPr>
        </a:p>
      </dgm:t>
    </dgm:pt>
    <dgm:pt modelId="{2F7186F5-F480-4792-86F0-C32F12B0A4A0}" type="parTrans" cxnId="{4948F626-8AB3-4E04-B78D-D70D2B3B396A}">
      <dgm:prSet/>
      <dgm:spPr/>
      <dgm:t>
        <a:bodyPr/>
        <a:lstStyle/>
        <a:p>
          <a:endParaRPr lang="it-IT">
            <a:latin typeface="Century" panose="02040604050505020304" pitchFamily="18" charset="0"/>
          </a:endParaRPr>
        </a:p>
      </dgm:t>
    </dgm:pt>
    <dgm:pt modelId="{510FED41-9C32-4769-8EE6-1EF3ADCD23F0}" type="sibTrans" cxnId="{4948F626-8AB3-4E04-B78D-D70D2B3B396A}">
      <dgm:prSet/>
      <dgm:spPr/>
      <dgm:t>
        <a:bodyPr/>
        <a:lstStyle/>
        <a:p>
          <a:endParaRPr lang="it-IT">
            <a:latin typeface="Century" panose="02040604050505020304" pitchFamily="18" charset="0"/>
          </a:endParaRPr>
        </a:p>
      </dgm:t>
    </dgm:pt>
    <dgm:pt modelId="{BBEE4C25-63F9-41F1-B56A-502D79D83786}" type="pres">
      <dgm:prSet presAssocID="{0E777315-5863-4AB0-98F2-7EBDC1627D88}" presName="Name0" presStyleCnt="0">
        <dgm:presLayoutVars>
          <dgm:chMax val="7"/>
          <dgm:chPref val="7"/>
          <dgm:dir/>
        </dgm:presLayoutVars>
      </dgm:prSet>
      <dgm:spPr/>
      <dgm:t>
        <a:bodyPr/>
        <a:lstStyle/>
        <a:p>
          <a:endParaRPr lang="it-IT"/>
        </a:p>
      </dgm:t>
    </dgm:pt>
    <dgm:pt modelId="{93AE590B-510B-4777-ABAE-405E1CC614A3}" type="pres">
      <dgm:prSet presAssocID="{0E777315-5863-4AB0-98F2-7EBDC1627D88}" presName="Name1" presStyleCnt="0"/>
      <dgm:spPr/>
    </dgm:pt>
    <dgm:pt modelId="{D3A40683-AC60-4850-9D53-862C7A0211BE}" type="pres">
      <dgm:prSet presAssocID="{0E777315-5863-4AB0-98F2-7EBDC1627D88}" presName="cycle" presStyleCnt="0"/>
      <dgm:spPr/>
    </dgm:pt>
    <dgm:pt modelId="{DE54C190-F2C0-4B5B-91B4-86E88DCD9917}" type="pres">
      <dgm:prSet presAssocID="{0E777315-5863-4AB0-98F2-7EBDC1627D88}" presName="srcNode" presStyleLbl="node1" presStyleIdx="0" presStyleCnt="5"/>
      <dgm:spPr/>
    </dgm:pt>
    <dgm:pt modelId="{ACC501DD-64EE-4627-8826-8278D5FF8F9C}" type="pres">
      <dgm:prSet presAssocID="{0E777315-5863-4AB0-98F2-7EBDC1627D88}" presName="conn" presStyleLbl="parChTrans1D2" presStyleIdx="0" presStyleCnt="1"/>
      <dgm:spPr/>
      <dgm:t>
        <a:bodyPr/>
        <a:lstStyle/>
        <a:p>
          <a:endParaRPr lang="it-IT"/>
        </a:p>
      </dgm:t>
    </dgm:pt>
    <dgm:pt modelId="{5FB5CDAB-5111-4A7F-BC2B-4B462281281A}" type="pres">
      <dgm:prSet presAssocID="{0E777315-5863-4AB0-98F2-7EBDC1627D88}" presName="extraNode" presStyleLbl="node1" presStyleIdx="0" presStyleCnt="5"/>
      <dgm:spPr/>
    </dgm:pt>
    <dgm:pt modelId="{102AB684-77E0-43A5-B847-99E3FA1A11F6}" type="pres">
      <dgm:prSet presAssocID="{0E777315-5863-4AB0-98F2-7EBDC1627D88}" presName="dstNode" presStyleLbl="node1" presStyleIdx="0" presStyleCnt="5"/>
      <dgm:spPr/>
    </dgm:pt>
    <dgm:pt modelId="{F91EE8F5-4E87-41B2-9DD6-3DE5545DDAB5}" type="pres">
      <dgm:prSet presAssocID="{60C28B65-F12D-4FEA-BC85-DD561CA03258}" presName="text_1" presStyleLbl="node1" presStyleIdx="0" presStyleCnt="5">
        <dgm:presLayoutVars>
          <dgm:bulletEnabled val="1"/>
        </dgm:presLayoutVars>
      </dgm:prSet>
      <dgm:spPr/>
      <dgm:t>
        <a:bodyPr/>
        <a:lstStyle/>
        <a:p>
          <a:endParaRPr lang="it-IT"/>
        </a:p>
      </dgm:t>
    </dgm:pt>
    <dgm:pt modelId="{8ECE88AF-7B7E-4F0C-8517-8084D0045F09}" type="pres">
      <dgm:prSet presAssocID="{60C28B65-F12D-4FEA-BC85-DD561CA03258}" presName="accent_1" presStyleCnt="0"/>
      <dgm:spPr/>
    </dgm:pt>
    <dgm:pt modelId="{E62146C2-DAF2-476C-AA54-CBD005BEC6B0}" type="pres">
      <dgm:prSet presAssocID="{60C28B65-F12D-4FEA-BC85-DD561CA03258}" presName="accentRepeatNode" presStyleLbl="solidFgAcc1" presStyleIdx="0" presStyleCnt="5"/>
      <dgm:spPr>
        <a:blipFill dpi="0" rotWithShape="0">
          <a:blip xmlns:r="http://schemas.openxmlformats.org/officeDocument/2006/relationships" r:embed="rId1"/>
          <a:srcRect/>
          <a:stretch>
            <a:fillRect/>
          </a:stretch>
        </a:blipFill>
      </dgm:spPr>
    </dgm:pt>
    <dgm:pt modelId="{0B328038-5ACB-4A3A-9EAD-1B6773859CD5}" type="pres">
      <dgm:prSet presAssocID="{D5F31CF9-8FD3-4338-9531-2128E56F7C42}" presName="text_2" presStyleLbl="node1" presStyleIdx="1" presStyleCnt="5">
        <dgm:presLayoutVars>
          <dgm:bulletEnabled val="1"/>
        </dgm:presLayoutVars>
      </dgm:prSet>
      <dgm:spPr/>
      <dgm:t>
        <a:bodyPr/>
        <a:lstStyle/>
        <a:p>
          <a:endParaRPr lang="it-IT"/>
        </a:p>
      </dgm:t>
    </dgm:pt>
    <dgm:pt modelId="{5A71D1F6-A7A5-41A5-8915-2972E0E3079C}" type="pres">
      <dgm:prSet presAssocID="{D5F31CF9-8FD3-4338-9531-2128E56F7C42}" presName="accent_2" presStyleCnt="0"/>
      <dgm:spPr/>
    </dgm:pt>
    <dgm:pt modelId="{F73061B3-1253-478B-B7B2-8B4B84F290F2}" type="pres">
      <dgm:prSet presAssocID="{D5F31CF9-8FD3-4338-9531-2128E56F7C42}" presName="accentRepeatNode" presStyleLbl="solidFgAcc1" presStyleIdx="1" presStyleCnt="5"/>
      <dgm:spPr>
        <a:blipFill rotWithShape="0">
          <a:blip xmlns:r="http://schemas.openxmlformats.org/officeDocument/2006/relationships" r:embed="rId2"/>
          <a:stretch>
            <a:fillRect/>
          </a:stretch>
        </a:blipFill>
      </dgm:spPr>
    </dgm:pt>
    <dgm:pt modelId="{095947BA-E597-4006-A904-AD650E6DBACD}" type="pres">
      <dgm:prSet presAssocID="{3AF12295-476A-459A-A82C-F0A4678F9BE6}" presName="text_3" presStyleLbl="node1" presStyleIdx="2" presStyleCnt="5">
        <dgm:presLayoutVars>
          <dgm:bulletEnabled val="1"/>
        </dgm:presLayoutVars>
      </dgm:prSet>
      <dgm:spPr/>
      <dgm:t>
        <a:bodyPr/>
        <a:lstStyle/>
        <a:p>
          <a:endParaRPr lang="it-IT"/>
        </a:p>
      </dgm:t>
    </dgm:pt>
    <dgm:pt modelId="{86D1FB29-AEAD-4AE1-BAC1-BAB7B4526CC3}" type="pres">
      <dgm:prSet presAssocID="{3AF12295-476A-459A-A82C-F0A4678F9BE6}" presName="accent_3" presStyleCnt="0"/>
      <dgm:spPr/>
    </dgm:pt>
    <dgm:pt modelId="{688CDA58-2AAB-4880-837B-E4C195927FA3}" type="pres">
      <dgm:prSet presAssocID="{3AF12295-476A-459A-A82C-F0A4678F9BE6}" presName="accentRepeatNode" presStyleLbl="solidFgAcc1" presStyleIdx="2" presStyleCnt="5"/>
      <dgm:spPr>
        <a:blipFill rotWithShape="0">
          <a:blip xmlns:r="http://schemas.openxmlformats.org/officeDocument/2006/relationships" r:embed="rId3"/>
          <a:stretch>
            <a:fillRect/>
          </a:stretch>
        </a:blipFill>
      </dgm:spPr>
    </dgm:pt>
    <dgm:pt modelId="{C866AF53-95C4-420E-B5CA-3E104543D353}" type="pres">
      <dgm:prSet presAssocID="{B045E452-003E-4A73-A48C-803DC584B2F2}" presName="text_4" presStyleLbl="node1" presStyleIdx="3" presStyleCnt="5">
        <dgm:presLayoutVars>
          <dgm:bulletEnabled val="1"/>
        </dgm:presLayoutVars>
      </dgm:prSet>
      <dgm:spPr/>
      <dgm:t>
        <a:bodyPr/>
        <a:lstStyle/>
        <a:p>
          <a:endParaRPr lang="it-IT"/>
        </a:p>
      </dgm:t>
    </dgm:pt>
    <dgm:pt modelId="{40E2AF31-A0E2-4ABF-AAB6-A1A6C002BEA8}" type="pres">
      <dgm:prSet presAssocID="{B045E452-003E-4A73-A48C-803DC584B2F2}" presName="accent_4" presStyleCnt="0"/>
      <dgm:spPr/>
    </dgm:pt>
    <dgm:pt modelId="{6F94A63A-8CD8-4759-A91B-01A5A12DBEA6}" type="pres">
      <dgm:prSet presAssocID="{B045E452-003E-4A73-A48C-803DC584B2F2}" presName="accentRepeatNode" presStyleLbl="solidFgAcc1" presStyleIdx="3" presStyleCnt="5"/>
      <dgm:spPr>
        <a:blipFill rotWithShape="0">
          <a:blip xmlns:r="http://schemas.openxmlformats.org/officeDocument/2006/relationships" r:embed="rId4"/>
          <a:stretch>
            <a:fillRect/>
          </a:stretch>
        </a:blipFill>
      </dgm:spPr>
    </dgm:pt>
    <dgm:pt modelId="{483D70C1-DDDF-4198-BC93-A3637618F7D6}" type="pres">
      <dgm:prSet presAssocID="{F0A678AE-B10A-4A63-A111-0419E9B6747A}" presName="text_5" presStyleLbl="node1" presStyleIdx="4" presStyleCnt="5">
        <dgm:presLayoutVars>
          <dgm:bulletEnabled val="1"/>
        </dgm:presLayoutVars>
      </dgm:prSet>
      <dgm:spPr/>
      <dgm:t>
        <a:bodyPr/>
        <a:lstStyle/>
        <a:p>
          <a:endParaRPr lang="it-IT"/>
        </a:p>
      </dgm:t>
    </dgm:pt>
    <dgm:pt modelId="{8584F377-FB11-4070-90B4-29BBD826CDD8}" type="pres">
      <dgm:prSet presAssocID="{F0A678AE-B10A-4A63-A111-0419E9B6747A}" presName="accent_5" presStyleCnt="0"/>
      <dgm:spPr/>
    </dgm:pt>
    <dgm:pt modelId="{FC2B3284-3A81-4FA7-998E-B8D95F44CDBB}" type="pres">
      <dgm:prSet presAssocID="{F0A678AE-B10A-4A63-A111-0419E9B6747A}" presName="accentRepeatNode" presStyleLbl="solidFgAcc1" presStyleIdx="4" presStyleCnt="5"/>
      <dgm:spPr>
        <a:blipFill rotWithShape="0">
          <a:blip xmlns:r="http://schemas.openxmlformats.org/officeDocument/2006/relationships" r:embed="rId5"/>
          <a:stretch>
            <a:fillRect/>
          </a:stretch>
        </a:blipFill>
      </dgm:spPr>
    </dgm:pt>
  </dgm:ptLst>
  <dgm:cxnLst>
    <dgm:cxn modelId="{F169DE92-6678-446E-BAF1-EDAC3BF4849D}" srcId="{0E777315-5863-4AB0-98F2-7EBDC1627D88}" destId="{D5F31CF9-8FD3-4338-9531-2128E56F7C42}" srcOrd="1" destOrd="0" parTransId="{335431B3-B7AC-42FB-82CE-43FFC9A75584}" sibTransId="{0C7F5438-CD6B-4BE7-B96D-A486423BC043}"/>
    <dgm:cxn modelId="{389544D7-30C5-43A9-BDBF-09F6072A8642}" type="presOf" srcId="{F0A678AE-B10A-4A63-A111-0419E9B6747A}" destId="{483D70C1-DDDF-4198-BC93-A3637618F7D6}" srcOrd="0" destOrd="0" presId="urn:microsoft.com/office/officeart/2008/layout/VerticalCurvedList"/>
    <dgm:cxn modelId="{8E387D10-384A-4DC4-AD44-F6E4F8B2699C}" type="presOf" srcId="{B045E452-003E-4A73-A48C-803DC584B2F2}" destId="{C866AF53-95C4-420E-B5CA-3E104543D353}" srcOrd="0" destOrd="0" presId="urn:microsoft.com/office/officeart/2008/layout/VerticalCurvedList"/>
    <dgm:cxn modelId="{40917D73-BF5F-425C-BB00-2F3958B8CA60}" srcId="{0E777315-5863-4AB0-98F2-7EBDC1627D88}" destId="{60C28B65-F12D-4FEA-BC85-DD561CA03258}" srcOrd="0" destOrd="0" parTransId="{8ECEA1F5-D625-4835-BAD9-F8F7A6EB13E9}" sibTransId="{BD893921-FCB5-4ADB-A310-2D384FF27C4D}"/>
    <dgm:cxn modelId="{7C6865F0-4E02-4651-B9C7-E4D33DBB8DEE}" type="presOf" srcId="{0E777315-5863-4AB0-98F2-7EBDC1627D88}" destId="{BBEE4C25-63F9-41F1-B56A-502D79D83786}" srcOrd="0" destOrd="0" presId="urn:microsoft.com/office/officeart/2008/layout/VerticalCurvedList"/>
    <dgm:cxn modelId="{4B57B21B-1473-459D-9188-DC95D426D871}" type="presOf" srcId="{3AF12295-476A-459A-A82C-F0A4678F9BE6}" destId="{095947BA-E597-4006-A904-AD650E6DBACD}" srcOrd="0" destOrd="0" presId="urn:microsoft.com/office/officeart/2008/layout/VerticalCurvedList"/>
    <dgm:cxn modelId="{4948F626-8AB3-4E04-B78D-D70D2B3B396A}" srcId="{0E777315-5863-4AB0-98F2-7EBDC1627D88}" destId="{F0A678AE-B10A-4A63-A111-0419E9B6747A}" srcOrd="4" destOrd="0" parTransId="{2F7186F5-F480-4792-86F0-C32F12B0A4A0}" sibTransId="{510FED41-9C32-4769-8EE6-1EF3ADCD23F0}"/>
    <dgm:cxn modelId="{BAEB4D7D-CB22-4330-8FD1-2BD4D047EEBA}" type="presOf" srcId="{BD893921-FCB5-4ADB-A310-2D384FF27C4D}" destId="{ACC501DD-64EE-4627-8826-8278D5FF8F9C}" srcOrd="0" destOrd="0" presId="urn:microsoft.com/office/officeart/2008/layout/VerticalCurvedList"/>
    <dgm:cxn modelId="{1E32559C-366F-4E23-89C0-2BB0069FDF42}" type="presOf" srcId="{D5F31CF9-8FD3-4338-9531-2128E56F7C42}" destId="{0B328038-5ACB-4A3A-9EAD-1B6773859CD5}" srcOrd="0" destOrd="0" presId="urn:microsoft.com/office/officeart/2008/layout/VerticalCurvedList"/>
    <dgm:cxn modelId="{B1250A76-1049-4664-BB21-0FB11382FEB3}" type="presOf" srcId="{60C28B65-F12D-4FEA-BC85-DD561CA03258}" destId="{F91EE8F5-4E87-41B2-9DD6-3DE5545DDAB5}" srcOrd="0" destOrd="0" presId="urn:microsoft.com/office/officeart/2008/layout/VerticalCurvedList"/>
    <dgm:cxn modelId="{668C0428-849A-4DDD-8FDF-D4A30F94CF76}" srcId="{0E777315-5863-4AB0-98F2-7EBDC1627D88}" destId="{B045E452-003E-4A73-A48C-803DC584B2F2}" srcOrd="3" destOrd="0" parTransId="{DBBAFA55-4190-4F52-B6EB-56AB892E8F44}" sibTransId="{49969F5E-6AAF-4418-8EA0-1C79CD7471CD}"/>
    <dgm:cxn modelId="{B6832460-03E3-43BD-B3FD-F466C11160E2}" srcId="{0E777315-5863-4AB0-98F2-7EBDC1627D88}" destId="{3AF12295-476A-459A-A82C-F0A4678F9BE6}" srcOrd="2" destOrd="0" parTransId="{0BE453A7-9490-4627-9D8E-FA9626DB63A9}" sibTransId="{083C606C-389A-40F9-9B79-166EAACAEA4A}"/>
    <dgm:cxn modelId="{EA5D9F0D-4F8C-4D5F-AD44-4F07F2E618EC}" type="presParOf" srcId="{BBEE4C25-63F9-41F1-B56A-502D79D83786}" destId="{93AE590B-510B-4777-ABAE-405E1CC614A3}" srcOrd="0" destOrd="0" presId="urn:microsoft.com/office/officeart/2008/layout/VerticalCurvedList"/>
    <dgm:cxn modelId="{609B864D-7039-415D-8029-C547822AD0F6}" type="presParOf" srcId="{93AE590B-510B-4777-ABAE-405E1CC614A3}" destId="{D3A40683-AC60-4850-9D53-862C7A0211BE}" srcOrd="0" destOrd="0" presId="urn:microsoft.com/office/officeart/2008/layout/VerticalCurvedList"/>
    <dgm:cxn modelId="{9C99AD5A-15DB-4152-A006-601442177023}" type="presParOf" srcId="{D3A40683-AC60-4850-9D53-862C7A0211BE}" destId="{DE54C190-F2C0-4B5B-91B4-86E88DCD9917}" srcOrd="0" destOrd="0" presId="urn:microsoft.com/office/officeart/2008/layout/VerticalCurvedList"/>
    <dgm:cxn modelId="{28D34848-E3D9-4B06-98FB-6545610C0620}" type="presParOf" srcId="{D3A40683-AC60-4850-9D53-862C7A0211BE}" destId="{ACC501DD-64EE-4627-8826-8278D5FF8F9C}" srcOrd="1" destOrd="0" presId="urn:microsoft.com/office/officeart/2008/layout/VerticalCurvedList"/>
    <dgm:cxn modelId="{AD128E97-3B99-49F6-9512-147021616464}" type="presParOf" srcId="{D3A40683-AC60-4850-9D53-862C7A0211BE}" destId="{5FB5CDAB-5111-4A7F-BC2B-4B462281281A}" srcOrd="2" destOrd="0" presId="urn:microsoft.com/office/officeart/2008/layout/VerticalCurvedList"/>
    <dgm:cxn modelId="{E8080BAA-9C80-4189-AC10-3F58103C0346}" type="presParOf" srcId="{D3A40683-AC60-4850-9D53-862C7A0211BE}" destId="{102AB684-77E0-43A5-B847-99E3FA1A11F6}" srcOrd="3" destOrd="0" presId="urn:microsoft.com/office/officeart/2008/layout/VerticalCurvedList"/>
    <dgm:cxn modelId="{C3837447-2C8C-4940-86A1-4B34E865B11C}" type="presParOf" srcId="{93AE590B-510B-4777-ABAE-405E1CC614A3}" destId="{F91EE8F5-4E87-41B2-9DD6-3DE5545DDAB5}" srcOrd="1" destOrd="0" presId="urn:microsoft.com/office/officeart/2008/layout/VerticalCurvedList"/>
    <dgm:cxn modelId="{B9DE8134-B488-47EA-A6B0-FFC5AD040A96}" type="presParOf" srcId="{93AE590B-510B-4777-ABAE-405E1CC614A3}" destId="{8ECE88AF-7B7E-4F0C-8517-8084D0045F09}" srcOrd="2" destOrd="0" presId="urn:microsoft.com/office/officeart/2008/layout/VerticalCurvedList"/>
    <dgm:cxn modelId="{3BE6050C-F93C-48CD-A7FA-3051B5166E0E}" type="presParOf" srcId="{8ECE88AF-7B7E-4F0C-8517-8084D0045F09}" destId="{E62146C2-DAF2-476C-AA54-CBD005BEC6B0}" srcOrd="0" destOrd="0" presId="urn:microsoft.com/office/officeart/2008/layout/VerticalCurvedList"/>
    <dgm:cxn modelId="{4A72EB40-D0C6-484D-9ADC-EBA5D73DC82D}" type="presParOf" srcId="{93AE590B-510B-4777-ABAE-405E1CC614A3}" destId="{0B328038-5ACB-4A3A-9EAD-1B6773859CD5}" srcOrd="3" destOrd="0" presId="urn:microsoft.com/office/officeart/2008/layout/VerticalCurvedList"/>
    <dgm:cxn modelId="{EE48E135-656B-47E9-A5C6-B2D3920B565A}" type="presParOf" srcId="{93AE590B-510B-4777-ABAE-405E1CC614A3}" destId="{5A71D1F6-A7A5-41A5-8915-2972E0E3079C}" srcOrd="4" destOrd="0" presId="urn:microsoft.com/office/officeart/2008/layout/VerticalCurvedList"/>
    <dgm:cxn modelId="{7A25AB93-D78E-4D78-901E-628B03760B03}" type="presParOf" srcId="{5A71D1F6-A7A5-41A5-8915-2972E0E3079C}" destId="{F73061B3-1253-478B-B7B2-8B4B84F290F2}" srcOrd="0" destOrd="0" presId="urn:microsoft.com/office/officeart/2008/layout/VerticalCurvedList"/>
    <dgm:cxn modelId="{06854F5D-31BE-4AD9-B465-B3B693B885CB}" type="presParOf" srcId="{93AE590B-510B-4777-ABAE-405E1CC614A3}" destId="{095947BA-E597-4006-A904-AD650E6DBACD}" srcOrd="5" destOrd="0" presId="urn:microsoft.com/office/officeart/2008/layout/VerticalCurvedList"/>
    <dgm:cxn modelId="{E600C9A8-014F-4465-99DA-40684F8F8C01}" type="presParOf" srcId="{93AE590B-510B-4777-ABAE-405E1CC614A3}" destId="{86D1FB29-AEAD-4AE1-BAC1-BAB7B4526CC3}" srcOrd="6" destOrd="0" presId="urn:microsoft.com/office/officeart/2008/layout/VerticalCurvedList"/>
    <dgm:cxn modelId="{D4BCA626-A121-4844-8401-5997618C3738}" type="presParOf" srcId="{86D1FB29-AEAD-4AE1-BAC1-BAB7B4526CC3}" destId="{688CDA58-2AAB-4880-837B-E4C195927FA3}" srcOrd="0" destOrd="0" presId="urn:microsoft.com/office/officeart/2008/layout/VerticalCurvedList"/>
    <dgm:cxn modelId="{CAF0C62C-F094-48B7-BAD6-EEF275F56C57}" type="presParOf" srcId="{93AE590B-510B-4777-ABAE-405E1CC614A3}" destId="{C866AF53-95C4-420E-B5CA-3E104543D353}" srcOrd="7" destOrd="0" presId="urn:microsoft.com/office/officeart/2008/layout/VerticalCurvedList"/>
    <dgm:cxn modelId="{3C039AEC-C95D-4575-A132-B5CA4BB7C62C}" type="presParOf" srcId="{93AE590B-510B-4777-ABAE-405E1CC614A3}" destId="{40E2AF31-A0E2-4ABF-AAB6-A1A6C002BEA8}" srcOrd="8" destOrd="0" presId="urn:microsoft.com/office/officeart/2008/layout/VerticalCurvedList"/>
    <dgm:cxn modelId="{E33CD2A6-496C-4561-BDE0-9EF519926EA9}" type="presParOf" srcId="{40E2AF31-A0E2-4ABF-AAB6-A1A6C002BEA8}" destId="{6F94A63A-8CD8-4759-A91B-01A5A12DBEA6}" srcOrd="0" destOrd="0" presId="urn:microsoft.com/office/officeart/2008/layout/VerticalCurvedList"/>
    <dgm:cxn modelId="{FEC24C82-F6C5-4A71-BC51-7E55825C3085}" type="presParOf" srcId="{93AE590B-510B-4777-ABAE-405E1CC614A3}" destId="{483D70C1-DDDF-4198-BC93-A3637618F7D6}" srcOrd="9" destOrd="0" presId="urn:microsoft.com/office/officeart/2008/layout/VerticalCurvedList"/>
    <dgm:cxn modelId="{B8874C1C-D80E-4648-9AD4-74072EFDA0C4}" type="presParOf" srcId="{93AE590B-510B-4777-ABAE-405E1CC614A3}" destId="{8584F377-FB11-4070-90B4-29BBD826CDD8}" srcOrd="10" destOrd="0" presId="urn:microsoft.com/office/officeart/2008/layout/VerticalCurvedList"/>
    <dgm:cxn modelId="{3A83A8EF-514F-4FEB-84E6-95665C1C9935}" type="presParOf" srcId="{8584F377-FB11-4070-90B4-29BBD826CDD8}" destId="{FC2B3284-3A81-4FA7-998E-B8D95F44CD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777315-5863-4AB0-98F2-7EBDC1627D8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60C28B65-F12D-4FEA-BC85-DD561CA03258}">
      <dgm:prSet phldrT="[Testo]"/>
      <dgm:spPr/>
      <dgm:t>
        <a:bodyPr/>
        <a:lstStyle/>
        <a:p>
          <a:endParaRPr lang="it-IT" dirty="0">
            <a:latin typeface="Century" panose="02040604050505020304" pitchFamily="18" charset="0"/>
          </a:endParaRPr>
        </a:p>
      </dgm:t>
    </dgm:pt>
    <dgm:pt modelId="{8ECEA1F5-D625-4835-BAD9-F8F7A6EB13E9}" type="parTrans" cxnId="{40917D73-BF5F-425C-BB00-2F3958B8CA60}">
      <dgm:prSet/>
      <dgm:spPr/>
      <dgm:t>
        <a:bodyPr/>
        <a:lstStyle/>
        <a:p>
          <a:endParaRPr lang="it-IT">
            <a:latin typeface="Century" panose="02040604050505020304" pitchFamily="18" charset="0"/>
          </a:endParaRPr>
        </a:p>
      </dgm:t>
    </dgm:pt>
    <dgm:pt modelId="{BD893921-FCB5-4ADB-A310-2D384FF27C4D}" type="sibTrans" cxnId="{40917D73-BF5F-425C-BB00-2F3958B8CA60}">
      <dgm:prSet/>
      <dgm:spPr/>
      <dgm:t>
        <a:bodyPr/>
        <a:lstStyle/>
        <a:p>
          <a:endParaRPr lang="it-IT">
            <a:latin typeface="Century" panose="02040604050505020304" pitchFamily="18" charset="0"/>
          </a:endParaRPr>
        </a:p>
      </dgm:t>
    </dgm:pt>
    <dgm:pt modelId="{D5F31CF9-8FD3-4338-9531-2128E56F7C42}">
      <dgm:prSet phldrT="[Testo]"/>
      <dgm:spPr/>
      <dgm:t>
        <a:bodyPr/>
        <a:lstStyle/>
        <a:p>
          <a:endParaRPr lang="it-IT" dirty="0">
            <a:latin typeface="Century" panose="02040604050505020304" pitchFamily="18" charset="0"/>
          </a:endParaRPr>
        </a:p>
      </dgm:t>
    </dgm:pt>
    <dgm:pt modelId="{335431B3-B7AC-42FB-82CE-43FFC9A75584}" type="parTrans" cxnId="{F169DE92-6678-446E-BAF1-EDAC3BF4849D}">
      <dgm:prSet/>
      <dgm:spPr/>
      <dgm:t>
        <a:bodyPr/>
        <a:lstStyle/>
        <a:p>
          <a:endParaRPr lang="it-IT">
            <a:latin typeface="Century" panose="02040604050505020304" pitchFamily="18" charset="0"/>
          </a:endParaRPr>
        </a:p>
      </dgm:t>
    </dgm:pt>
    <dgm:pt modelId="{0C7F5438-CD6B-4BE7-B96D-A486423BC043}" type="sibTrans" cxnId="{F169DE92-6678-446E-BAF1-EDAC3BF4849D}">
      <dgm:prSet/>
      <dgm:spPr/>
      <dgm:t>
        <a:bodyPr/>
        <a:lstStyle/>
        <a:p>
          <a:endParaRPr lang="it-IT">
            <a:latin typeface="Century" panose="02040604050505020304" pitchFamily="18" charset="0"/>
          </a:endParaRPr>
        </a:p>
      </dgm:t>
    </dgm:pt>
    <dgm:pt modelId="{3AF12295-476A-459A-A82C-F0A4678F9BE6}">
      <dgm:prSet phldrT="[Testo]"/>
      <dgm:spPr/>
      <dgm:t>
        <a:bodyPr/>
        <a:lstStyle/>
        <a:p>
          <a:endParaRPr lang="it-IT" dirty="0">
            <a:latin typeface="Century" panose="02040604050505020304" pitchFamily="18" charset="0"/>
          </a:endParaRPr>
        </a:p>
      </dgm:t>
    </dgm:pt>
    <dgm:pt modelId="{0BE453A7-9490-4627-9D8E-FA9626DB63A9}" type="parTrans" cxnId="{B6832460-03E3-43BD-B3FD-F466C11160E2}">
      <dgm:prSet/>
      <dgm:spPr/>
      <dgm:t>
        <a:bodyPr/>
        <a:lstStyle/>
        <a:p>
          <a:endParaRPr lang="it-IT">
            <a:latin typeface="Century" panose="02040604050505020304" pitchFamily="18" charset="0"/>
          </a:endParaRPr>
        </a:p>
      </dgm:t>
    </dgm:pt>
    <dgm:pt modelId="{083C606C-389A-40F9-9B79-166EAACAEA4A}" type="sibTrans" cxnId="{B6832460-03E3-43BD-B3FD-F466C11160E2}">
      <dgm:prSet/>
      <dgm:spPr/>
      <dgm:t>
        <a:bodyPr/>
        <a:lstStyle/>
        <a:p>
          <a:endParaRPr lang="it-IT">
            <a:latin typeface="Century" panose="02040604050505020304" pitchFamily="18" charset="0"/>
          </a:endParaRPr>
        </a:p>
      </dgm:t>
    </dgm:pt>
    <dgm:pt modelId="{B045E452-003E-4A73-A48C-803DC584B2F2}">
      <dgm:prSet phldrT="[Testo]"/>
      <dgm:spPr/>
      <dgm:t>
        <a:bodyPr/>
        <a:lstStyle/>
        <a:p>
          <a:endParaRPr lang="it-IT" dirty="0">
            <a:latin typeface="Century" panose="02040604050505020304" pitchFamily="18" charset="0"/>
          </a:endParaRPr>
        </a:p>
      </dgm:t>
    </dgm:pt>
    <dgm:pt modelId="{DBBAFA55-4190-4F52-B6EB-56AB892E8F44}" type="parTrans" cxnId="{668C0428-849A-4DDD-8FDF-D4A30F94CF76}">
      <dgm:prSet/>
      <dgm:spPr/>
      <dgm:t>
        <a:bodyPr/>
        <a:lstStyle/>
        <a:p>
          <a:endParaRPr lang="it-IT">
            <a:latin typeface="Century" panose="02040604050505020304" pitchFamily="18" charset="0"/>
          </a:endParaRPr>
        </a:p>
      </dgm:t>
    </dgm:pt>
    <dgm:pt modelId="{49969F5E-6AAF-4418-8EA0-1C79CD7471CD}" type="sibTrans" cxnId="{668C0428-849A-4DDD-8FDF-D4A30F94CF76}">
      <dgm:prSet/>
      <dgm:spPr/>
      <dgm:t>
        <a:bodyPr/>
        <a:lstStyle/>
        <a:p>
          <a:endParaRPr lang="it-IT">
            <a:latin typeface="Century" panose="02040604050505020304" pitchFamily="18" charset="0"/>
          </a:endParaRPr>
        </a:p>
      </dgm:t>
    </dgm:pt>
    <dgm:pt modelId="{F0A678AE-B10A-4A63-A111-0419E9B6747A}">
      <dgm:prSet phldrT="[Testo]"/>
      <dgm:spPr/>
      <dgm:t>
        <a:bodyPr/>
        <a:lstStyle/>
        <a:p>
          <a:r>
            <a:rPr lang="it-IT" dirty="0" smtClean="0">
              <a:latin typeface="Century" panose="02040604050505020304" pitchFamily="18" charset="0"/>
            </a:rPr>
            <a:t>Casi studio</a:t>
          </a:r>
          <a:endParaRPr lang="it-IT" dirty="0">
            <a:latin typeface="Century" panose="02040604050505020304" pitchFamily="18" charset="0"/>
          </a:endParaRPr>
        </a:p>
      </dgm:t>
    </dgm:pt>
    <dgm:pt modelId="{2F7186F5-F480-4792-86F0-C32F12B0A4A0}" type="parTrans" cxnId="{4948F626-8AB3-4E04-B78D-D70D2B3B396A}">
      <dgm:prSet/>
      <dgm:spPr/>
      <dgm:t>
        <a:bodyPr/>
        <a:lstStyle/>
        <a:p>
          <a:endParaRPr lang="it-IT">
            <a:latin typeface="Century" panose="02040604050505020304" pitchFamily="18" charset="0"/>
          </a:endParaRPr>
        </a:p>
      </dgm:t>
    </dgm:pt>
    <dgm:pt modelId="{510FED41-9C32-4769-8EE6-1EF3ADCD23F0}" type="sibTrans" cxnId="{4948F626-8AB3-4E04-B78D-D70D2B3B396A}">
      <dgm:prSet/>
      <dgm:spPr/>
      <dgm:t>
        <a:bodyPr/>
        <a:lstStyle/>
        <a:p>
          <a:endParaRPr lang="it-IT">
            <a:latin typeface="Century" panose="02040604050505020304" pitchFamily="18" charset="0"/>
          </a:endParaRPr>
        </a:p>
      </dgm:t>
    </dgm:pt>
    <dgm:pt modelId="{BBEE4C25-63F9-41F1-B56A-502D79D83786}" type="pres">
      <dgm:prSet presAssocID="{0E777315-5863-4AB0-98F2-7EBDC1627D88}" presName="Name0" presStyleCnt="0">
        <dgm:presLayoutVars>
          <dgm:chMax val="7"/>
          <dgm:chPref val="7"/>
          <dgm:dir/>
        </dgm:presLayoutVars>
      </dgm:prSet>
      <dgm:spPr/>
      <dgm:t>
        <a:bodyPr/>
        <a:lstStyle/>
        <a:p>
          <a:endParaRPr lang="it-IT"/>
        </a:p>
      </dgm:t>
    </dgm:pt>
    <dgm:pt modelId="{93AE590B-510B-4777-ABAE-405E1CC614A3}" type="pres">
      <dgm:prSet presAssocID="{0E777315-5863-4AB0-98F2-7EBDC1627D88}" presName="Name1" presStyleCnt="0"/>
      <dgm:spPr/>
    </dgm:pt>
    <dgm:pt modelId="{D3A40683-AC60-4850-9D53-862C7A0211BE}" type="pres">
      <dgm:prSet presAssocID="{0E777315-5863-4AB0-98F2-7EBDC1627D88}" presName="cycle" presStyleCnt="0"/>
      <dgm:spPr/>
    </dgm:pt>
    <dgm:pt modelId="{DE54C190-F2C0-4B5B-91B4-86E88DCD9917}" type="pres">
      <dgm:prSet presAssocID="{0E777315-5863-4AB0-98F2-7EBDC1627D88}" presName="srcNode" presStyleLbl="node1" presStyleIdx="0" presStyleCnt="5"/>
      <dgm:spPr/>
    </dgm:pt>
    <dgm:pt modelId="{ACC501DD-64EE-4627-8826-8278D5FF8F9C}" type="pres">
      <dgm:prSet presAssocID="{0E777315-5863-4AB0-98F2-7EBDC1627D88}" presName="conn" presStyleLbl="parChTrans1D2" presStyleIdx="0" presStyleCnt="1"/>
      <dgm:spPr/>
      <dgm:t>
        <a:bodyPr/>
        <a:lstStyle/>
        <a:p>
          <a:endParaRPr lang="it-IT"/>
        </a:p>
      </dgm:t>
    </dgm:pt>
    <dgm:pt modelId="{5FB5CDAB-5111-4A7F-BC2B-4B462281281A}" type="pres">
      <dgm:prSet presAssocID="{0E777315-5863-4AB0-98F2-7EBDC1627D88}" presName="extraNode" presStyleLbl="node1" presStyleIdx="0" presStyleCnt="5"/>
      <dgm:spPr/>
    </dgm:pt>
    <dgm:pt modelId="{102AB684-77E0-43A5-B847-99E3FA1A11F6}" type="pres">
      <dgm:prSet presAssocID="{0E777315-5863-4AB0-98F2-7EBDC1627D88}" presName="dstNode" presStyleLbl="node1" presStyleIdx="0" presStyleCnt="5"/>
      <dgm:spPr/>
    </dgm:pt>
    <dgm:pt modelId="{F91EE8F5-4E87-41B2-9DD6-3DE5545DDAB5}" type="pres">
      <dgm:prSet presAssocID="{60C28B65-F12D-4FEA-BC85-DD561CA03258}" presName="text_1" presStyleLbl="node1" presStyleIdx="0" presStyleCnt="5">
        <dgm:presLayoutVars>
          <dgm:bulletEnabled val="1"/>
        </dgm:presLayoutVars>
      </dgm:prSet>
      <dgm:spPr/>
      <dgm:t>
        <a:bodyPr/>
        <a:lstStyle/>
        <a:p>
          <a:endParaRPr lang="it-IT"/>
        </a:p>
      </dgm:t>
    </dgm:pt>
    <dgm:pt modelId="{8ECE88AF-7B7E-4F0C-8517-8084D0045F09}" type="pres">
      <dgm:prSet presAssocID="{60C28B65-F12D-4FEA-BC85-DD561CA03258}" presName="accent_1" presStyleCnt="0"/>
      <dgm:spPr/>
    </dgm:pt>
    <dgm:pt modelId="{E62146C2-DAF2-476C-AA54-CBD005BEC6B0}" type="pres">
      <dgm:prSet presAssocID="{60C28B65-F12D-4FEA-BC85-DD561CA03258}" presName="accentRepeatNode" presStyleLbl="solidFgAcc1" presStyleIdx="0" presStyleCnt="5"/>
      <dgm:spPr>
        <a:blipFill dpi="0" rotWithShape="0">
          <a:blip xmlns:r="http://schemas.openxmlformats.org/officeDocument/2006/relationships" r:embed="rId1"/>
          <a:srcRect/>
          <a:stretch>
            <a:fillRect/>
          </a:stretch>
        </a:blipFill>
      </dgm:spPr>
    </dgm:pt>
    <dgm:pt modelId="{0B328038-5ACB-4A3A-9EAD-1B6773859CD5}" type="pres">
      <dgm:prSet presAssocID="{D5F31CF9-8FD3-4338-9531-2128E56F7C42}" presName="text_2" presStyleLbl="node1" presStyleIdx="1" presStyleCnt="5">
        <dgm:presLayoutVars>
          <dgm:bulletEnabled val="1"/>
        </dgm:presLayoutVars>
      </dgm:prSet>
      <dgm:spPr/>
      <dgm:t>
        <a:bodyPr/>
        <a:lstStyle/>
        <a:p>
          <a:endParaRPr lang="it-IT"/>
        </a:p>
      </dgm:t>
    </dgm:pt>
    <dgm:pt modelId="{5A71D1F6-A7A5-41A5-8915-2972E0E3079C}" type="pres">
      <dgm:prSet presAssocID="{D5F31CF9-8FD3-4338-9531-2128E56F7C42}" presName="accent_2" presStyleCnt="0"/>
      <dgm:spPr/>
    </dgm:pt>
    <dgm:pt modelId="{F73061B3-1253-478B-B7B2-8B4B84F290F2}" type="pres">
      <dgm:prSet presAssocID="{D5F31CF9-8FD3-4338-9531-2128E56F7C42}" presName="accentRepeatNode" presStyleLbl="solidFgAcc1" presStyleIdx="1" presStyleCnt="5"/>
      <dgm:spPr>
        <a:blipFill rotWithShape="0">
          <a:blip xmlns:r="http://schemas.openxmlformats.org/officeDocument/2006/relationships" r:embed="rId2"/>
          <a:stretch>
            <a:fillRect/>
          </a:stretch>
        </a:blipFill>
      </dgm:spPr>
    </dgm:pt>
    <dgm:pt modelId="{095947BA-E597-4006-A904-AD650E6DBACD}" type="pres">
      <dgm:prSet presAssocID="{3AF12295-476A-459A-A82C-F0A4678F9BE6}" presName="text_3" presStyleLbl="node1" presStyleIdx="2" presStyleCnt="5">
        <dgm:presLayoutVars>
          <dgm:bulletEnabled val="1"/>
        </dgm:presLayoutVars>
      </dgm:prSet>
      <dgm:spPr/>
      <dgm:t>
        <a:bodyPr/>
        <a:lstStyle/>
        <a:p>
          <a:endParaRPr lang="it-IT"/>
        </a:p>
      </dgm:t>
    </dgm:pt>
    <dgm:pt modelId="{86D1FB29-AEAD-4AE1-BAC1-BAB7B4526CC3}" type="pres">
      <dgm:prSet presAssocID="{3AF12295-476A-459A-A82C-F0A4678F9BE6}" presName="accent_3" presStyleCnt="0"/>
      <dgm:spPr/>
    </dgm:pt>
    <dgm:pt modelId="{688CDA58-2AAB-4880-837B-E4C195927FA3}" type="pres">
      <dgm:prSet presAssocID="{3AF12295-476A-459A-A82C-F0A4678F9BE6}" presName="accentRepeatNode" presStyleLbl="solidFgAcc1" presStyleIdx="2" presStyleCnt="5"/>
      <dgm:spPr>
        <a:blipFill rotWithShape="0">
          <a:blip xmlns:r="http://schemas.openxmlformats.org/officeDocument/2006/relationships" r:embed="rId3"/>
          <a:stretch>
            <a:fillRect/>
          </a:stretch>
        </a:blipFill>
      </dgm:spPr>
    </dgm:pt>
    <dgm:pt modelId="{C866AF53-95C4-420E-B5CA-3E104543D353}" type="pres">
      <dgm:prSet presAssocID="{B045E452-003E-4A73-A48C-803DC584B2F2}" presName="text_4" presStyleLbl="node1" presStyleIdx="3" presStyleCnt="5">
        <dgm:presLayoutVars>
          <dgm:bulletEnabled val="1"/>
        </dgm:presLayoutVars>
      </dgm:prSet>
      <dgm:spPr/>
      <dgm:t>
        <a:bodyPr/>
        <a:lstStyle/>
        <a:p>
          <a:endParaRPr lang="it-IT"/>
        </a:p>
      </dgm:t>
    </dgm:pt>
    <dgm:pt modelId="{40E2AF31-A0E2-4ABF-AAB6-A1A6C002BEA8}" type="pres">
      <dgm:prSet presAssocID="{B045E452-003E-4A73-A48C-803DC584B2F2}" presName="accent_4" presStyleCnt="0"/>
      <dgm:spPr/>
    </dgm:pt>
    <dgm:pt modelId="{6F94A63A-8CD8-4759-A91B-01A5A12DBEA6}" type="pres">
      <dgm:prSet presAssocID="{B045E452-003E-4A73-A48C-803DC584B2F2}" presName="accentRepeatNode" presStyleLbl="solidFgAcc1" presStyleIdx="3" presStyleCnt="5"/>
      <dgm:spPr>
        <a:blipFill rotWithShape="0">
          <a:blip xmlns:r="http://schemas.openxmlformats.org/officeDocument/2006/relationships" r:embed="rId4"/>
          <a:stretch>
            <a:fillRect/>
          </a:stretch>
        </a:blipFill>
      </dgm:spPr>
    </dgm:pt>
    <dgm:pt modelId="{483D70C1-DDDF-4198-BC93-A3637618F7D6}" type="pres">
      <dgm:prSet presAssocID="{F0A678AE-B10A-4A63-A111-0419E9B6747A}" presName="text_5" presStyleLbl="node1" presStyleIdx="4" presStyleCnt="5">
        <dgm:presLayoutVars>
          <dgm:bulletEnabled val="1"/>
        </dgm:presLayoutVars>
      </dgm:prSet>
      <dgm:spPr/>
      <dgm:t>
        <a:bodyPr/>
        <a:lstStyle/>
        <a:p>
          <a:endParaRPr lang="it-IT"/>
        </a:p>
      </dgm:t>
    </dgm:pt>
    <dgm:pt modelId="{8584F377-FB11-4070-90B4-29BBD826CDD8}" type="pres">
      <dgm:prSet presAssocID="{F0A678AE-B10A-4A63-A111-0419E9B6747A}" presName="accent_5" presStyleCnt="0"/>
      <dgm:spPr/>
    </dgm:pt>
    <dgm:pt modelId="{FC2B3284-3A81-4FA7-998E-B8D95F44CDBB}" type="pres">
      <dgm:prSet presAssocID="{F0A678AE-B10A-4A63-A111-0419E9B6747A}" presName="accentRepeatNode" presStyleLbl="solidFgAcc1" presStyleIdx="4" presStyleCnt="5"/>
      <dgm:spPr>
        <a:blipFill rotWithShape="0">
          <a:blip xmlns:r="http://schemas.openxmlformats.org/officeDocument/2006/relationships" r:embed="rId5"/>
          <a:stretch>
            <a:fillRect/>
          </a:stretch>
        </a:blipFill>
      </dgm:spPr>
    </dgm:pt>
  </dgm:ptLst>
  <dgm:cxnLst>
    <dgm:cxn modelId="{F169DE92-6678-446E-BAF1-EDAC3BF4849D}" srcId="{0E777315-5863-4AB0-98F2-7EBDC1627D88}" destId="{D5F31CF9-8FD3-4338-9531-2128E56F7C42}" srcOrd="1" destOrd="0" parTransId="{335431B3-B7AC-42FB-82CE-43FFC9A75584}" sibTransId="{0C7F5438-CD6B-4BE7-B96D-A486423BC043}"/>
    <dgm:cxn modelId="{231936F9-198F-45CF-BBD5-B0DADDD10B6E}" type="presOf" srcId="{B045E452-003E-4A73-A48C-803DC584B2F2}" destId="{C866AF53-95C4-420E-B5CA-3E104543D353}" srcOrd="0" destOrd="0" presId="urn:microsoft.com/office/officeart/2008/layout/VerticalCurvedList"/>
    <dgm:cxn modelId="{D4D28A1E-E7FE-49D5-B188-9C4CC7E2918F}" type="presOf" srcId="{F0A678AE-B10A-4A63-A111-0419E9B6747A}" destId="{483D70C1-DDDF-4198-BC93-A3637618F7D6}" srcOrd="0" destOrd="0" presId="urn:microsoft.com/office/officeart/2008/layout/VerticalCurvedList"/>
    <dgm:cxn modelId="{C0E4D7FE-AA81-42F4-9032-4CA98A787240}" type="presOf" srcId="{0E777315-5863-4AB0-98F2-7EBDC1627D88}" destId="{BBEE4C25-63F9-41F1-B56A-502D79D83786}" srcOrd="0" destOrd="0" presId="urn:microsoft.com/office/officeart/2008/layout/VerticalCurvedList"/>
    <dgm:cxn modelId="{40917D73-BF5F-425C-BB00-2F3958B8CA60}" srcId="{0E777315-5863-4AB0-98F2-7EBDC1627D88}" destId="{60C28B65-F12D-4FEA-BC85-DD561CA03258}" srcOrd="0" destOrd="0" parTransId="{8ECEA1F5-D625-4835-BAD9-F8F7A6EB13E9}" sibTransId="{BD893921-FCB5-4ADB-A310-2D384FF27C4D}"/>
    <dgm:cxn modelId="{6631D5FB-CAA9-45FE-854F-99858F1105DF}" type="presOf" srcId="{D5F31CF9-8FD3-4338-9531-2128E56F7C42}" destId="{0B328038-5ACB-4A3A-9EAD-1B6773859CD5}" srcOrd="0" destOrd="0" presId="urn:microsoft.com/office/officeart/2008/layout/VerticalCurvedList"/>
    <dgm:cxn modelId="{CE373E9D-77A2-432F-8057-E1351CD0B557}" type="presOf" srcId="{60C28B65-F12D-4FEA-BC85-DD561CA03258}" destId="{F91EE8F5-4E87-41B2-9DD6-3DE5545DDAB5}" srcOrd="0" destOrd="0" presId="urn:microsoft.com/office/officeart/2008/layout/VerticalCurvedList"/>
    <dgm:cxn modelId="{4948F626-8AB3-4E04-B78D-D70D2B3B396A}" srcId="{0E777315-5863-4AB0-98F2-7EBDC1627D88}" destId="{F0A678AE-B10A-4A63-A111-0419E9B6747A}" srcOrd="4" destOrd="0" parTransId="{2F7186F5-F480-4792-86F0-C32F12B0A4A0}" sibTransId="{510FED41-9C32-4769-8EE6-1EF3ADCD23F0}"/>
    <dgm:cxn modelId="{B308DBEB-A739-48B7-8D5B-46259B45DAF6}" type="presOf" srcId="{BD893921-FCB5-4ADB-A310-2D384FF27C4D}" destId="{ACC501DD-64EE-4627-8826-8278D5FF8F9C}" srcOrd="0" destOrd="0" presId="urn:microsoft.com/office/officeart/2008/layout/VerticalCurvedList"/>
    <dgm:cxn modelId="{69A6911A-9FEC-4554-9D5C-E5FFF1A887B7}" type="presOf" srcId="{3AF12295-476A-459A-A82C-F0A4678F9BE6}" destId="{095947BA-E597-4006-A904-AD650E6DBACD}" srcOrd="0" destOrd="0" presId="urn:microsoft.com/office/officeart/2008/layout/VerticalCurvedList"/>
    <dgm:cxn modelId="{668C0428-849A-4DDD-8FDF-D4A30F94CF76}" srcId="{0E777315-5863-4AB0-98F2-7EBDC1627D88}" destId="{B045E452-003E-4A73-A48C-803DC584B2F2}" srcOrd="3" destOrd="0" parTransId="{DBBAFA55-4190-4F52-B6EB-56AB892E8F44}" sibTransId="{49969F5E-6AAF-4418-8EA0-1C79CD7471CD}"/>
    <dgm:cxn modelId="{B6832460-03E3-43BD-B3FD-F466C11160E2}" srcId="{0E777315-5863-4AB0-98F2-7EBDC1627D88}" destId="{3AF12295-476A-459A-A82C-F0A4678F9BE6}" srcOrd="2" destOrd="0" parTransId="{0BE453A7-9490-4627-9D8E-FA9626DB63A9}" sibTransId="{083C606C-389A-40F9-9B79-166EAACAEA4A}"/>
    <dgm:cxn modelId="{8022EACB-C296-43C0-AB1F-458E1E517CCB}" type="presParOf" srcId="{BBEE4C25-63F9-41F1-B56A-502D79D83786}" destId="{93AE590B-510B-4777-ABAE-405E1CC614A3}" srcOrd="0" destOrd="0" presId="urn:microsoft.com/office/officeart/2008/layout/VerticalCurvedList"/>
    <dgm:cxn modelId="{0672AD94-48D2-411F-93E0-5EE2EF742407}" type="presParOf" srcId="{93AE590B-510B-4777-ABAE-405E1CC614A3}" destId="{D3A40683-AC60-4850-9D53-862C7A0211BE}" srcOrd="0" destOrd="0" presId="urn:microsoft.com/office/officeart/2008/layout/VerticalCurvedList"/>
    <dgm:cxn modelId="{B2F79C76-1078-429F-8FFB-6C9EC43F9C22}" type="presParOf" srcId="{D3A40683-AC60-4850-9D53-862C7A0211BE}" destId="{DE54C190-F2C0-4B5B-91B4-86E88DCD9917}" srcOrd="0" destOrd="0" presId="urn:microsoft.com/office/officeart/2008/layout/VerticalCurvedList"/>
    <dgm:cxn modelId="{E95A001F-0AEA-46C0-9F0C-557E91918CC0}" type="presParOf" srcId="{D3A40683-AC60-4850-9D53-862C7A0211BE}" destId="{ACC501DD-64EE-4627-8826-8278D5FF8F9C}" srcOrd="1" destOrd="0" presId="urn:microsoft.com/office/officeart/2008/layout/VerticalCurvedList"/>
    <dgm:cxn modelId="{CC1AEB03-AAB4-4B5A-80C7-5A661E7A7BEE}" type="presParOf" srcId="{D3A40683-AC60-4850-9D53-862C7A0211BE}" destId="{5FB5CDAB-5111-4A7F-BC2B-4B462281281A}" srcOrd="2" destOrd="0" presId="urn:microsoft.com/office/officeart/2008/layout/VerticalCurvedList"/>
    <dgm:cxn modelId="{E94043F9-AF03-42E5-BB64-9B76F8B69C94}" type="presParOf" srcId="{D3A40683-AC60-4850-9D53-862C7A0211BE}" destId="{102AB684-77E0-43A5-B847-99E3FA1A11F6}" srcOrd="3" destOrd="0" presId="urn:microsoft.com/office/officeart/2008/layout/VerticalCurvedList"/>
    <dgm:cxn modelId="{242CED81-A40C-4A41-84FB-079854A9842C}" type="presParOf" srcId="{93AE590B-510B-4777-ABAE-405E1CC614A3}" destId="{F91EE8F5-4E87-41B2-9DD6-3DE5545DDAB5}" srcOrd="1" destOrd="0" presId="urn:microsoft.com/office/officeart/2008/layout/VerticalCurvedList"/>
    <dgm:cxn modelId="{F658F0E8-6F07-4FD8-ACA4-CAC7B0D2BB4C}" type="presParOf" srcId="{93AE590B-510B-4777-ABAE-405E1CC614A3}" destId="{8ECE88AF-7B7E-4F0C-8517-8084D0045F09}" srcOrd="2" destOrd="0" presId="urn:microsoft.com/office/officeart/2008/layout/VerticalCurvedList"/>
    <dgm:cxn modelId="{ADC5EAAD-6AA5-4AD3-9396-289950F37DA8}" type="presParOf" srcId="{8ECE88AF-7B7E-4F0C-8517-8084D0045F09}" destId="{E62146C2-DAF2-476C-AA54-CBD005BEC6B0}" srcOrd="0" destOrd="0" presId="urn:microsoft.com/office/officeart/2008/layout/VerticalCurvedList"/>
    <dgm:cxn modelId="{9A5AE3C8-AAEB-4D9C-9131-95E51F88B9F3}" type="presParOf" srcId="{93AE590B-510B-4777-ABAE-405E1CC614A3}" destId="{0B328038-5ACB-4A3A-9EAD-1B6773859CD5}" srcOrd="3" destOrd="0" presId="urn:microsoft.com/office/officeart/2008/layout/VerticalCurvedList"/>
    <dgm:cxn modelId="{D179CF1B-AF49-4241-B9ED-AE10E26DF2E1}" type="presParOf" srcId="{93AE590B-510B-4777-ABAE-405E1CC614A3}" destId="{5A71D1F6-A7A5-41A5-8915-2972E0E3079C}" srcOrd="4" destOrd="0" presId="urn:microsoft.com/office/officeart/2008/layout/VerticalCurvedList"/>
    <dgm:cxn modelId="{A342EAE6-946C-40BA-8405-7405BC8FDD85}" type="presParOf" srcId="{5A71D1F6-A7A5-41A5-8915-2972E0E3079C}" destId="{F73061B3-1253-478B-B7B2-8B4B84F290F2}" srcOrd="0" destOrd="0" presId="urn:microsoft.com/office/officeart/2008/layout/VerticalCurvedList"/>
    <dgm:cxn modelId="{9262421D-F3F2-42BA-AB9D-01012D0E0C13}" type="presParOf" srcId="{93AE590B-510B-4777-ABAE-405E1CC614A3}" destId="{095947BA-E597-4006-A904-AD650E6DBACD}" srcOrd="5" destOrd="0" presId="urn:microsoft.com/office/officeart/2008/layout/VerticalCurvedList"/>
    <dgm:cxn modelId="{2CA7CD1F-0F47-4859-9BD9-CBD64E9C3227}" type="presParOf" srcId="{93AE590B-510B-4777-ABAE-405E1CC614A3}" destId="{86D1FB29-AEAD-4AE1-BAC1-BAB7B4526CC3}" srcOrd="6" destOrd="0" presId="urn:microsoft.com/office/officeart/2008/layout/VerticalCurvedList"/>
    <dgm:cxn modelId="{F83FC6DE-BED2-412F-896D-8C06ABD596A0}" type="presParOf" srcId="{86D1FB29-AEAD-4AE1-BAC1-BAB7B4526CC3}" destId="{688CDA58-2AAB-4880-837B-E4C195927FA3}" srcOrd="0" destOrd="0" presId="urn:microsoft.com/office/officeart/2008/layout/VerticalCurvedList"/>
    <dgm:cxn modelId="{7EA6731B-967D-46BA-8495-FB8246A00E42}" type="presParOf" srcId="{93AE590B-510B-4777-ABAE-405E1CC614A3}" destId="{C866AF53-95C4-420E-B5CA-3E104543D353}" srcOrd="7" destOrd="0" presId="urn:microsoft.com/office/officeart/2008/layout/VerticalCurvedList"/>
    <dgm:cxn modelId="{5C623A8A-379F-4F63-B65A-E71E97092567}" type="presParOf" srcId="{93AE590B-510B-4777-ABAE-405E1CC614A3}" destId="{40E2AF31-A0E2-4ABF-AAB6-A1A6C002BEA8}" srcOrd="8" destOrd="0" presId="urn:microsoft.com/office/officeart/2008/layout/VerticalCurvedList"/>
    <dgm:cxn modelId="{1C045850-5C70-4C8A-87CD-0A55C86FA9F0}" type="presParOf" srcId="{40E2AF31-A0E2-4ABF-AAB6-A1A6C002BEA8}" destId="{6F94A63A-8CD8-4759-A91B-01A5A12DBEA6}" srcOrd="0" destOrd="0" presId="urn:microsoft.com/office/officeart/2008/layout/VerticalCurvedList"/>
    <dgm:cxn modelId="{218CA798-D40A-4D54-9315-83E78F340CA9}" type="presParOf" srcId="{93AE590B-510B-4777-ABAE-405E1CC614A3}" destId="{483D70C1-DDDF-4198-BC93-A3637618F7D6}" srcOrd="9" destOrd="0" presId="urn:microsoft.com/office/officeart/2008/layout/VerticalCurvedList"/>
    <dgm:cxn modelId="{FF3FD72A-F31C-4EA4-82B2-1C806968C5CA}" type="presParOf" srcId="{93AE590B-510B-4777-ABAE-405E1CC614A3}" destId="{8584F377-FB11-4070-90B4-29BBD826CDD8}" srcOrd="10" destOrd="0" presId="urn:microsoft.com/office/officeart/2008/layout/VerticalCurvedList"/>
    <dgm:cxn modelId="{31EC87FA-E945-45C4-A150-3F0BA63E5281}" type="presParOf" srcId="{8584F377-FB11-4070-90B4-29BBD826CDD8}" destId="{FC2B3284-3A81-4FA7-998E-B8D95F44CD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01DD-64EE-4627-8826-8278D5FF8F9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EE8F5-4E87-41B2-9DD6-3DE5545DDAB5}">
      <dsp:nvSpPr>
        <dsp:cNvPr id="0" name=""/>
        <dsp:cNvSpPr/>
      </dsp:nvSpPr>
      <dsp:spPr>
        <a:xfrm>
          <a:off x="384538" y="253918"/>
          <a:ext cx="7625171"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Associazione Italiana Esposti Amianto (AIEA)</a:t>
          </a:r>
          <a:endParaRPr lang="it-IT" sz="2600" kern="1200" dirty="0">
            <a:latin typeface="Century" panose="02040604050505020304" pitchFamily="18" charset="0"/>
          </a:endParaRPr>
        </a:p>
      </dsp:txBody>
      <dsp:txXfrm>
        <a:off x="384538" y="253918"/>
        <a:ext cx="7625171" cy="508162"/>
      </dsp:txXfrm>
    </dsp:sp>
    <dsp:sp modelId="{E62146C2-DAF2-476C-AA54-CBD005BEC6B0}">
      <dsp:nvSpPr>
        <dsp:cNvPr id="0" name=""/>
        <dsp:cNvSpPr/>
      </dsp:nvSpPr>
      <dsp:spPr>
        <a:xfrm>
          <a:off x="66936" y="190398"/>
          <a:ext cx="635203" cy="635203"/>
        </a:xfrm>
        <a:prstGeom prst="ellipse">
          <a:avLst/>
        </a:prstGeom>
        <a:blipFill dpi="0" rotWithShape="0">
          <a:blip xmlns:r="http://schemas.openxmlformats.org/officeDocument/2006/relationships" r:embed="rId1"/>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28038-5ACB-4A3A-9EAD-1B6773859CD5}">
      <dsp:nvSpPr>
        <dsp:cNvPr id="0" name=""/>
        <dsp:cNvSpPr/>
      </dsp:nvSpPr>
      <dsp:spPr>
        <a:xfrm>
          <a:off x="748672" y="1015918"/>
          <a:ext cx="7261036" cy="50816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L’Amianto</a:t>
          </a:r>
          <a:endParaRPr lang="it-IT" sz="2600" kern="1200" dirty="0">
            <a:latin typeface="Century" panose="02040604050505020304" pitchFamily="18" charset="0"/>
          </a:endParaRPr>
        </a:p>
      </dsp:txBody>
      <dsp:txXfrm>
        <a:off x="748672" y="1015918"/>
        <a:ext cx="7261036" cy="508162"/>
      </dsp:txXfrm>
    </dsp:sp>
    <dsp:sp modelId="{F73061B3-1253-478B-B7B2-8B4B84F290F2}">
      <dsp:nvSpPr>
        <dsp:cNvPr id="0" name=""/>
        <dsp:cNvSpPr/>
      </dsp:nvSpPr>
      <dsp:spPr>
        <a:xfrm>
          <a:off x="431071" y="952398"/>
          <a:ext cx="635203" cy="635203"/>
        </a:xfrm>
        <a:prstGeom prst="ellipse">
          <a:avLst/>
        </a:prstGeom>
        <a:blipFill rotWithShape="0">
          <a:blip xmlns:r="http://schemas.openxmlformats.org/officeDocument/2006/relationships" r:embed="rId2"/>
          <a:stretch>
            <a:fillRect/>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95947BA-E597-4006-A904-AD650E6DBACD}">
      <dsp:nvSpPr>
        <dsp:cNvPr id="0" name=""/>
        <dsp:cNvSpPr/>
      </dsp:nvSpPr>
      <dsp:spPr>
        <a:xfrm>
          <a:off x="860432" y="1777918"/>
          <a:ext cx="7149276" cy="50816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Contaminazione terreni e falde</a:t>
          </a:r>
          <a:endParaRPr lang="it-IT" sz="2600" kern="1200" dirty="0">
            <a:latin typeface="Century" panose="02040604050505020304" pitchFamily="18" charset="0"/>
          </a:endParaRPr>
        </a:p>
      </dsp:txBody>
      <dsp:txXfrm>
        <a:off x="860432" y="1777918"/>
        <a:ext cx="7149276" cy="508162"/>
      </dsp:txXfrm>
    </dsp:sp>
    <dsp:sp modelId="{688CDA58-2AAB-4880-837B-E4C195927FA3}">
      <dsp:nvSpPr>
        <dsp:cNvPr id="0" name=""/>
        <dsp:cNvSpPr/>
      </dsp:nvSpPr>
      <dsp:spPr>
        <a:xfrm>
          <a:off x="542831" y="1714398"/>
          <a:ext cx="635203" cy="635203"/>
        </a:xfrm>
        <a:prstGeom prst="ellipse">
          <a:avLst/>
        </a:prstGeom>
        <a:blipFill rotWithShape="0">
          <a:blip xmlns:r="http://schemas.openxmlformats.org/officeDocument/2006/relationships" r:embed="rId3"/>
          <a:stretch>
            <a:fillRect/>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866AF53-95C4-420E-B5CA-3E104543D353}">
      <dsp:nvSpPr>
        <dsp:cNvPr id="0" name=""/>
        <dsp:cNvSpPr/>
      </dsp:nvSpPr>
      <dsp:spPr>
        <a:xfrm>
          <a:off x="748672" y="2539918"/>
          <a:ext cx="7261036" cy="50816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Strumenti ed azioni per la bonifica</a:t>
          </a:r>
          <a:endParaRPr lang="it-IT" sz="2600" kern="1200" dirty="0">
            <a:latin typeface="Century" panose="02040604050505020304" pitchFamily="18" charset="0"/>
          </a:endParaRPr>
        </a:p>
      </dsp:txBody>
      <dsp:txXfrm>
        <a:off x="748672" y="2539918"/>
        <a:ext cx="7261036" cy="508162"/>
      </dsp:txXfrm>
    </dsp:sp>
    <dsp:sp modelId="{6F94A63A-8CD8-4759-A91B-01A5A12DBEA6}">
      <dsp:nvSpPr>
        <dsp:cNvPr id="0" name=""/>
        <dsp:cNvSpPr/>
      </dsp:nvSpPr>
      <dsp:spPr>
        <a:xfrm>
          <a:off x="431071" y="2476398"/>
          <a:ext cx="635203" cy="635203"/>
        </a:xfrm>
        <a:prstGeom prst="ellipse">
          <a:avLst/>
        </a:prstGeom>
        <a:blipFill rotWithShape="0">
          <a:blip xmlns:r="http://schemas.openxmlformats.org/officeDocument/2006/relationships" r:embed="rId4"/>
          <a:stretch>
            <a:fillRect/>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483D70C1-DDDF-4198-BC93-A3637618F7D6}">
      <dsp:nvSpPr>
        <dsp:cNvPr id="0" name=""/>
        <dsp:cNvSpPr/>
      </dsp:nvSpPr>
      <dsp:spPr>
        <a:xfrm>
          <a:off x="384538" y="3301918"/>
          <a:ext cx="7625171" cy="5081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Casi studio</a:t>
          </a:r>
          <a:endParaRPr lang="it-IT" sz="2600" kern="1200" dirty="0">
            <a:latin typeface="Century" panose="02040604050505020304" pitchFamily="18" charset="0"/>
          </a:endParaRPr>
        </a:p>
      </dsp:txBody>
      <dsp:txXfrm>
        <a:off x="384538" y="3301918"/>
        <a:ext cx="7625171" cy="508162"/>
      </dsp:txXfrm>
    </dsp:sp>
    <dsp:sp modelId="{FC2B3284-3A81-4FA7-998E-B8D95F44CDBB}">
      <dsp:nvSpPr>
        <dsp:cNvPr id="0" name=""/>
        <dsp:cNvSpPr/>
      </dsp:nvSpPr>
      <dsp:spPr>
        <a:xfrm>
          <a:off x="66936" y="3238398"/>
          <a:ext cx="635203" cy="635203"/>
        </a:xfrm>
        <a:prstGeom prst="ellipse">
          <a:avLst/>
        </a:prstGeom>
        <a:blipFill rotWithShape="0">
          <a:blip xmlns:r="http://schemas.openxmlformats.org/officeDocument/2006/relationships" r:embed="rId5"/>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01DD-64EE-4627-8826-8278D5FF8F9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EE8F5-4E87-41B2-9DD6-3DE5545DDAB5}">
      <dsp:nvSpPr>
        <dsp:cNvPr id="0" name=""/>
        <dsp:cNvSpPr/>
      </dsp:nvSpPr>
      <dsp:spPr>
        <a:xfrm>
          <a:off x="384538" y="253918"/>
          <a:ext cx="7625171"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Associazione Italiana Esposti Amianto (AIEA)</a:t>
          </a:r>
          <a:endParaRPr lang="it-IT" sz="2600" kern="1200" dirty="0">
            <a:latin typeface="Century" panose="02040604050505020304" pitchFamily="18" charset="0"/>
          </a:endParaRPr>
        </a:p>
      </dsp:txBody>
      <dsp:txXfrm>
        <a:off x="384538" y="253918"/>
        <a:ext cx="7625171" cy="508162"/>
      </dsp:txXfrm>
    </dsp:sp>
    <dsp:sp modelId="{E62146C2-DAF2-476C-AA54-CBD005BEC6B0}">
      <dsp:nvSpPr>
        <dsp:cNvPr id="0" name=""/>
        <dsp:cNvSpPr/>
      </dsp:nvSpPr>
      <dsp:spPr>
        <a:xfrm>
          <a:off x="66936" y="190398"/>
          <a:ext cx="635203" cy="635203"/>
        </a:xfrm>
        <a:prstGeom prst="ellipse">
          <a:avLst/>
        </a:prstGeom>
        <a:blipFill dpi="0" rotWithShape="0">
          <a:blip xmlns:r="http://schemas.openxmlformats.org/officeDocument/2006/relationships" r:embed="rId1"/>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28038-5ACB-4A3A-9EAD-1B6773859CD5}">
      <dsp:nvSpPr>
        <dsp:cNvPr id="0" name=""/>
        <dsp:cNvSpPr/>
      </dsp:nvSpPr>
      <dsp:spPr>
        <a:xfrm>
          <a:off x="748672" y="1015918"/>
          <a:ext cx="7261036" cy="50816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1015918"/>
        <a:ext cx="7261036" cy="508162"/>
      </dsp:txXfrm>
    </dsp:sp>
    <dsp:sp modelId="{F73061B3-1253-478B-B7B2-8B4B84F290F2}">
      <dsp:nvSpPr>
        <dsp:cNvPr id="0" name=""/>
        <dsp:cNvSpPr/>
      </dsp:nvSpPr>
      <dsp:spPr>
        <a:xfrm>
          <a:off x="431071" y="952398"/>
          <a:ext cx="635203" cy="635203"/>
        </a:xfrm>
        <a:prstGeom prst="ellipse">
          <a:avLst/>
        </a:prstGeom>
        <a:blipFill rotWithShape="0">
          <a:blip xmlns:r="http://schemas.openxmlformats.org/officeDocument/2006/relationships" r:embed="rId2"/>
          <a:stretch>
            <a:fillRect/>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95947BA-E597-4006-A904-AD650E6DBACD}">
      <dsp:nvSpPr>
        <dsp:cNvPr id="0" name=""/>
        <dsp:cNvSpPr/>
      </dsp:nvSpPr>
      <dsp:spPr>
        <a:xfrm>
          <a:off x="860432" y="1777918"/>
          <a:ext cx="7149276" cy="50816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860432" y="1777918"/>
        <a:ext cx="7149276" cy="508162"/>
      </dsp:txXfrm>
    </dsp:sp>
    <dsp:sp modelId="{688CDA58-2AAB-4880-837B-E4C195927FA3}">
      <dsp:nvSpPr>
        <dsp:cNvPr id="0" name=""/>
        <dsp:cNvSpPr/>
      </dsp:nvSpPr>
      <dsp:spPr>
        <a:xfrm>
          <a:off x="542831" y="1714398"/>
          <a:ext cx="635203" cy="635203"/>
        </a:xfrm>
        <a:prstGeom prst="ellipse">
          <a:avLst/>
        </a:prstGeom>
        <a:blipFill rotWithShape="0">
          <a:blip xmlns:r="http://schemas.openxmlformats.org/officeDocument/2006/relationships" r:embed="rId3"/>
          <a:stretch>
            <a:fillRect/>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866AF53-95C4-420E-B5CA-3E104543D353}">
      <dsp:nvSpPr>
        <dsp:cNvPr id="0" name=""/>
        <dsp:cNvSpPr/>
      </dsp:nvSpPr>
      <dsp:spPr>
        <a:xfrm>
          <a:off x="748672" y="2539918"/>
          <a:ext cx="7261036" cy="50816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2539918"/>
        <a:ext cx="7261036" cy="508162"/>
      </dsp:txXfrm>
    </dsp:sp>
    <dsp:sp modelId="{6F94A63A-8CD8-4759-A91B-01A5A12DBEA6}">
      <dsp:nvSpPr>
        <dsp:cNvPr id="0" name=""/>
        <dsp:cNvSpPr/>
      </dsp:nvSpPr>
      <dsp:spPr>
        <a:xfrm>
          <a:off x="431071" y="2476398"/>
          <a:ext cx="635203" cy="635203"/>
        </a:xfrm>
        <a:prstGeom prst="ellipse">
          <a:avLst/>
        </a:prstGeom>
        <a:blipFill rotWithShape="0">
          <a:blip xmlns:r="http://schemas.openxmlformats.org/officeDocument/2006/relationships" r:embed="rId4"/>
          <a:stretch>
            <a:fillRect/>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483D70C1-DDDF-4198-BC93-A3637618F7D6}">
      <dsp:nvSpPr>
        <dsp:cNvPr id="0" name=""/>
        <dsp:cNvSpPr/>
      </dsp:nvSpPr>
      <dsp:spPr>
        <a:xfrm>
          <a:off x="384538" y="3301918"/>
          <a:ext cx="7625171" cy="5081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3301918"/>
        <a:ext cx="7625171" cy="508162"/>
      </dsp:txXfrm>
    </dsp:sp>
    <dsp:sp modelId="{FC2B3284-3A81-4FA7-998E-B8D95F44CDBB}">
      <dsp:nvSpPr>
        <dsp:cNvPr id="0" name=""/>
        <dsp:cNvSpPr/>
      </dsp:nvSpPr>
      <dsp:spPr>
        <a:xfrm>
          <a:off x="66936" y="3238398"/>
          <a:ext cx="635203" cy="635203"/>
        </a:xfrm>
        <a:prstGeom prst="ellipse">
          <a:avLst/>
        </a:prstGeom>
        <a:blipFill rotWithShape="0">
          <a:blip xmlns:r="http://schemas.openxmlformats.org/officeDocument/2006/relationships" r:embed="rId5"/>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01DD-64EE-4627-8826-8278D5FF8F9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EE8F5-4E87-41B2-9DD6-3DE5545DDAB5}">
      <dsp:nvSpPr>
        <dsp:cNvPr id="0" name=""/>
        <dsp:cNvSpPr/>
      </dsp:nvSpPr>
      <dsp:spPr>
        <a:xfrm>
          <a:off x="384538" y="253918"/>
          <a:ext cx="7625171"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253918"/>
        <a:ext cx="7625171" cy="508162"/>
      </dsp:txXfrm>
    </dsp:sp>
    <dsp:sp modelId="{E62146C2-DAF2-476C-AA54-CBD005BEC6B0}">
      <dsp:nvSpPr>
        <dsp:cNvPr id="0" name=""/>
        <dsp:cNvSpPr/>
      </dsp:nvSpPr>
      <dsp:spPr>
        <a:xfrm>
          <a:off x="66936" y="190398"/>
          <a:ext cx="635203" cy="635203"/>
        </a:xfrm>
        <a:prstGeom prst="ellipse">
          <a:avLst/>
        </a:prstGeom>
        <a:blipFill dpi="0" rotWithShape="0">
          <a:blip xmlns:r="http://schemas.openxmlformats.org/officeDocument/2006/relationships" r:embed="rId1"/>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28038-5ACB-4A3A-9EAD-1B6773859CD5}">
      <dsp:nvSpPr>
        <dsp:cNvPr id="0" name=""/>
        <dsp:cNvSpPr/>
      </dsp:nvSpPr>
      <dsp:spPr>
        <a:xfrm>
          <a:off x="748672" y="1015918"/>
          <a:ext cx="7261036" cy="50816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L’Amianto</a:t>
          </a:r>
          <a:endParaRPr lang="it-IT" sz="2600" kern="1200" dirty="0">
            <a:latin typeface="Century" panose="02040604050505020304" pitchFamily="18" charset="0"/>
          </a:endParaRPr>
        </a:p>
      </dsp:txBody>
      <dsp:txXfrm>
        <a:off x="748672" y="1015918"/>
        <a:ext cx="7261036" cy="508162"/>
      </dsp:txXfrm>
    </dsp:sp>
    <dsp:sp modelId="{F73061B3-1253-478B-B7B2-8B4B84F290F2}">
      <dsp:nvSpPr>
        <dsp:cNvPr id="0" name=""/>
        <dsp:cNvSpPr/>
      </dsp:nvSpPr>
      <dsp:spPr>
        <a:xfrm>
          <a:off x="431071" y="952398"/>
          <a:ext cx="635203" cy="635203"/>
        </a:xfrm>
        <a:prstGeom prst="ellipse">
          <a:avLst/>
        </a:prstGeom>
        <a:blipFill rotWithShape="0">
          <a:blip xmlns:r="http://schemas.openxmlformats.org/officeDocument/2006/relationships" r:embed="rId2"/>
          <a:stretch>
            <a:fillRect/>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95947BA-E597-4006-A904-AD650E6DBACD}">
      <dsp:nvSpPr>
        <dsp:cNvPr id="0" name=""/>
        <dsp:cNvSpPr/>
      </dsp:nvSpPr>
      <dsp:spPr>
        <a:xfrm>
          <a:off x="860432" y="1777918"/>
          <a:ext cx="7149276" cy="50816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860432" y="1777918"/>
        <a:ext cx="7149276" cy="508162"/>
      </dsp:txXfrm>
    </dsp:sp>
    <dsp:sp modelId="{688CDA58-2AAB-4880-837B-E4C195927FA3}">
      <dsp:nvSpPr>
        <dsp:cNvPr id="0" name=""/>
        <dsp:cNvSpPr/>
      </dsp:nvSpPr>
      <dsp:spPr>
        <a:xfrm>
          <a:off x="542831" y="1714398"/>
          <a:ext cx="635203" cy="635203"/>
        </a:xfrm>
        <a:prstGeom prst="ellipse">
          <a:avLst/>
        </a:prstGeom>
        <a:blipFill rotWithShape="0">
          <a:blip xmlns:r="http://schemas.openxmlformats.org/officeDocument/2006/relationships" r:embed="rId3"/>
          <a:stretch>
            <a:fillRect/>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866AF53-95C4-420E-B5CA-3E104543D353}">
      <dsp:nvSpPr>
        <dsp:cNvPr id="0" name=""/>
        <dsp:cNvSpPr/>
      </dsp:nvSpPr>
      <dsp:spPr>
        <a:xfrm>
          <a:off x="748672" y="2539918"/>
          <a:ext cx="7261036" cy="50816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2539918"/>
        <a:ext cx="7261036" cy="508162"/>
      </dsp:txXfrm>
    </dsp:sp>
    <dsp:sp modelId="{6F94A63A-8CD8-4759-A91B-01A5A12DBEA6}">
      <dsp:nvSpPr>
        <dsp:cNvPr id="0" name=""/>
        <dsp:cNvSpPr/>
      </dsp:nvSpPr>
      <dsp:spPr>
        <a:xfrm>
          <a:off x="431071" y="2476398"/>
          <a:ext cx="635203" cy="635203"/>
        </a:xfrm>
        <a:prstGeom prst="ellipse">
          <a:avLst/>
        </a:prstGeom>
        <a:blipFill rotWithShape="0">
          <a:blip xmlns:r="http://schemas.openxmlformats.org/officeDocument/2006/relationships" r:embed="rId4"/>
          <a:stretch>
            <a:fillRect/>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483D70C1-DDDF-4198-BC93-A3637618F7D6}">
      <dsp:nvSpPr>
        <dsp:cNvPr id="0" name=""/>
        <dsp:cNvSpPr/>
      </dsp:nvSpPr>
      <dsp:spPr>
        <a:xfrm>
          <a:off x="384538" y="3301918"/>
          <a:ext cx="7625171" cy="5081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3301918"/>
        <a:ext cx="7625171" cy="508162"/>
      </dsp:txXfrm>
    </dsp:sp>
    <dsp:sp modelId="{FC2B3284-3A81-4FA7-998E-B8D95F44CDBB}">
      <dsp:nvSpPr>
        <dsp:cNvPr id="0" name=""/>
        <dsp:cNvSpPr/>
      </dsp:nvSpPr>
      <dsp:spPr>
        <a:xfrm>
          <a:off x="66936" y="3238398"/>
          <a:ext cx="635203" cy="635203"/>
        </a:xfrm>
        <a:prstGeom prst="ellipse">
          <a:avLst/>
        </a:prstGeom>
        <a:blipFill rotWithShape="0">
          <a:blip xmlns:r="http://schemas.openxmlformats.org/officeDocument/2006/relationships" r:embed="rId5"/>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01DD-64EE-4627-8826-8278D5FF8F9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EE8F5-4E87-41B2-9DD6-3DE5545DDAB5}">
      <dsp:nvSpPr>
        <dsp:cNvPr id="0" name=""/>
        <dsp:cNvSpPr/>
      </dsp:nvSpPr>
      <dsp:spPr>
        <a:xfrm>
          <a:off x="384538" y="253918"/>
          <a:ext cx="7625171"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253918"/>
        <a:ext cx="7625171" cy="508162"/>
      </dsp:txXfrm>
    </dsp:sp>
    <dsp:sp modelId="{E62146C2-DAF2-476C-AA54-CBD005BEC6B0}">
      <dsp:nvSpPr>
        <dsp:cNvPr id="0" name=""/>
        <dsp:cNvSpPr/>
      </dsp:nvSpPr>
      <dsp:spPr>
        <a:xfrm>
          <a:off x="66936" y="190398"/>
          <a:ext cx="635203" cy="635203"/>
        </a:xfrm>
        <a:prstGeom prst="ellipse">
          <a:avLst/>
        </a:prstGeom>
        <a:blipFill dpi="0" rotWithShape="0">
          <a:blip xmlns:r="http://schemas.openxmlformats.org/officeDocument/2006/relationships" r:embed="rId1"/>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28038-5ACB-4A3A-9EAD-1B6773859CD5}">
      <dsp:nvSpPr>
        <dsp:cNvPr id="0" name=""/>
        <dsp:cNvSpPr/>
      </dsp:nvSpPr>
      <dsp:spPr>
        <a:xfrm>
          <a:off x="748672" y="1015918"/>
          <a:ext cx="7261036" cy="50816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1015918"/>
        <a:ext cx="7261036" cy="508162"/>
      </dsp:txXfrm>
    </dsp:sp>
    <dsp:sp modelId="{F73061B3-1253-478B-B7B2-8B4B84F290F2}">
      <dsp:nvSpPr>
        <dsp:cNvPr id="0" name=""/>
        <dsp:cNvSpPr/>
      </dsp:nvSpPr>
      <dsp:spPr>
        <a:xfrm>
          <a:off x="431071" y="952398"/>
          <a:ext cx="635203" cy="635203"/>
        </a:xfrm>
        <a:prstGeom prst="ellipse">
          <a:avLst/>
        </a:prstGeom>
        <a:blipFill rotWithShape="0">
          <a:blip xmlns:r="http://schemas.openxmlformats.org/officeDocument/2006/relationships" r:embed="rId2"/>
          <a:stretch>
            <a:fillRect/>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95947BA-E597-4006-A904-AD650E6DBACD}">
      <dsp:nvSpPr>
        <dsp:cNvPr id="0" name=""/>
        <dsp:cNvSpPr/>
      </dsp:nvSpPr>
      <dsp:spPr>
        <a:xfrm>
          <a:off x="860432" y="1777918"/>
          <a:ext cx="7149276" cy="50816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Contaminazione terreni e falde</a:t>
          </a:r>
          <a:endParaRPr lang="it-IT" sz="2600" kern="1200" dirty="0">
            <a:latin typeface="Century" panose="02040604050505020304" pitchFamily="18" charset="0"/>
          </a:endParaRPr>
        </a:p>
      </dsp:txBody>
      <dsp:txXfrm>
        <a:off x="860432" y="1777918"/>
        <a:ext cx="7149276" cy="508162"/>
      </dsp:txXfrm>
    </dsp:sp>
    <dsp:sp modelId="{688CDA58-2AAB-4880-837B-E4C195927FA3}">
      <dsp:nvSpPr>
        <dsp:cNvPr id="0" name=""/>
        <dsp:cNvSpPr/>
      </dsp:nvSpPr>
      <dsp:spPr>
        <a:xfrm>
          <a:off x="542831" y="1714398"/>
          <a:ext cx="635203" cy="635203"/>
        </a:xfrm>
        <a:prstGeom prst="ellipse">
          <a:avLst/>
        </a:prstGeom>
        <a:blipFill rotWithShape="0">
          <a:blip xmlns:r="http://schemas.openxmlformats.org/officeDocument/2006/relationships" r:embed="rId3"/>
          <a:stretch>
            <a:fillRect/>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866AF53-95C4-420E-B5CA-3E104543D353}">
      <dsp:nvSpPr>
        <dsp:cNvPr id="0" name=""/>
        <dsp:cNvSpPr/>
      </dsp:nvSpPr>
      <dsp:spPr>
        <a:xfrm>
          <a:off x="748672" y="2539918"/>
          <a:ext cx="7261036" cy="50816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2539918"/>
        <a:ext cx="7261036" cy="508162"/>
      </dsp:txXfrm>
    </dsp:sp>
    <dsp:sp modelId="{6F94A63A-8CD8-4759-A91B-01A5A12DBEA6}">
      <dsp:nvSpPr>
        <dsp:cNvPr id="0" name=""/>
        <dsp:cNvSpPr/>
      </dsp:nvSpPr>
      <dsp:spPr>
        <a:xfrm>
          <a:off x="431071" y="2476398"/>
          <a:ext cx="635203" cy="635203"/>
        </a:xfrm>
        <a:prstGeom prst="ellipse">
          <a:avLst/>
        </a:prstGeom>
        <a:blipFill rotWithShape="0">
          <a:blip xmlns:r="http://schemas.openxmlformats.org/officeDocument/2006/relationships" r:embed="rId4"/>
          <a:stretch>
            <a:fillRect/>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483D70C1-DDDF-4198-BC93-A3637618F7D6}">
      <dsp:nvSpPr>
        <dsp:cNvPr id="0" name=""/>
        <dsp:cNvSpPr/>
      </dsp:nvSpPr>
      <dsp:spPr>
        <a:xfrm>
          <a:off x="384538" y="3301918"/>
          <a:ext cx="7625171" cy="5081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3301918"/>
        <a:ext cx="7625171" cy="508162"/>
      </dsp:txXfrm>
    </dsp:sp>
    <dsp:sp modelId="{FC2B3284-3A81-4FA7-998E-B8D95F44CDBB}">
      <dsp:nvSpPr>
        <dsp:cNvPr id="0" name=""/>
        <dsp:cNvSpPr/>
      </dsp:nvSpPr>
      <dsp:spPr>
        <a:xfrm>
          <a:off x="66936" y="3238398"/>
          <a:ext cx="635203" cy="635203"/>
        </a:xfrm>
        <a:prstGeom prst="ellipse">
          <a:avLst/>
        </a:prstGeom>
        <a:blipFill rotWithShape="0">
          <a:blip xmlns:r="http://schemas.openxmlformats.org/officeDocument/2006/relationships" r:embed="rId5"/>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01DD-64EE-4627-8826-8278D5FF8F9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EE8F5-4E87-41B2-9DD6-3DE5545DDAB5}">
      <dsp:nvSpPr>
        <dsp:cNvPr id="0" name=""/>
        <dsp:cNvSpPr/>
      </dsp:nvSpPr>
      <dsp:spPr>
        <a:xfrm>
          <a:off x="384538" y="253918"/>
          <a:ext cx="7625171"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253918"/>
        <a:ext cx="7625171" cy="508162"/>
      </dsp:txXfrm>
    </dsp:sp>
    <dsp:sp modelId="{E62146C2-DAF2-476C-AA54-CBD005BEC6B0}">
      <dsp:nvSpPr>
        <dsp:cNvPr id="0" name=""/>
        <dsp:cNvSpPr/>
      </dsp:nvSpPr>
      <dsp:spPr>
        <a:xfrm>
          <a:off x="66936" y="190398"/>
          <a:ext cx="635203" cy="635203"/>
        </a:xfrm>
        <a:prstGeom prst="ellipse">
          <a:avLst/>
        </a:prstGeom>
        <a:blipFill dpi="0" rotWithShape="0">
          <a:blip xmlns:r="http://schemas.openxmlformats.org/officeDocument/2006/relationships" r:embed="rId1"/>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28038-5ACB-4A3A-9EAD-1B6773859CD5}">
      <dsp:nvSpPr>
        <dsp:cNvPr id="0" name=""/>
        <dsp:cNvSpPr/>
      </dsp:nvSpPr>
      <dsp:spPr>
        <a:xfrm>
          <a:off x="748672" y="1015918"/>
          <a:ext cx="7261036" cy="50816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1015918"/>
        <a:ext cx="7261036" cy="508162"/>
      </dsp:txXfrm>
    </dsp:sp>
    <dsp:sp modelId="{F73061B3-1253-478B-B7B2-8B4B84F290F2}">
      <dsp:nvSpPr>
        <dsp:cNvPr id="0" name=""/>
        <dsp:cNvSpPr/>
      </dsp:nvSpPr>
      <dsp:spPr>
        <a:xfrm>
          <a:off x="431071" y="952398"/>
          <a:ext cx="635203" cy="635203"/>
        </a:xfrm>
        <a:prstGeom prst="ellipse">
          <a:avLst/>
        </a:prstGeom>
        <a:blipFill rotWithShape="0">
          <a:blip xmlns:r="http://schemas.openxmlformats.org/officeDocument/2006/relationships" r:embed="rId2"/>
          <a:stretch>
            <a:fillRect/>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95947BA-E597-4006-A904-AD650E6DBACD}">
      <dsp:nvSpPr>
        <dsp:cNvPr id="0" name=""/>
        <dsp:cNvSpPr/>
      </dsp:nvSpPr>
      <dsp:spPr>
        <a:xfrm>
          <a:off x="860432" y="1777918"/>
          <a:ext cx="7149276" cy="50816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860432" y="1777918"/>
        <a:ext cx="7149276" cy="508162"/>
      </dsp:txXfrm>
    </dsp:sp>
    <dsp:sp modelId="{688CDA58-2AAB-4880-837B-E4C195927FA3}">
      <dsp:nvSpPr>
        <dsp:cNvPr id="0" name=""/>
        <dsp:cNvSpPr/>
      </dsp:nvSpPr>
      <dsp:spPr>
        <a:xfrm>
          <a:off x="542831" y="1714398"/>
          <a:ext cx="635203" cy="635203"/>
        </a:xfrm>
        <a:prstGeom prst="ellipse">
          <a:avLst/>
        </a:prstGeom>
        <a:blipFill rotWithShape="0">
          <a:blip xmlns:r="http://schemas.openxmlformats.org/officeDocument/2006/relationships" r:embed="rId3"/>
          <a:stretch>
            <a:fillRect/>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866AF53-95C4-420E-B5CA-3E104543D353}">
      <dsp:nvSpPr>
        <dsp:cNvPr id="0" name=""/>
        <dsp:cNvSpPr/>
      </dsp:nvSpPr>
      <dsp:spPr>
        <a:xfrm>
          <a:off x="748672" y="2539918"/>
          <a:ext cx="7261036" cy="50816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Strumenti ed azioni per la bonifica</a:t>
          </a:r>
          <a:endParaRPr lang="it-IT" sz="2600" kern="1200" dirty="0">
            <a:latin typeface="Century" panose="02040604050505020304" pitchFamily="18" charset="0"/>
          </a:endParaRPr>
        </a:p>
      </dsp:txBody>
      <dsp:txXfrm>
        <a:off x="748672" y="2539918"/>
        <a:ext cx="7261036" cy="508162"/>
      </dsp:txXfrm>
    </dsp:sp>
    <dsp:sp modelId="{6F94A63A-8CD8-4759-A91B-01A5A12DBEA6}">
      <dsp:nvSpPr>
        <dsp:cNvPr id="0" name=""/>
        <dsp:cNvSpPr/>
      </dsp:nvSpPr>
      <dsp:spPr>
        <a:xfrm>
          <a:off x="431071" y="2476398"/>
          <a:ext cx="635203" cy="635203"/>
        </a:xfrm>
        <a:prstGeom prst="ellipse">
          <a:avLst/>
        </a:prstGeom>
        <a:blipFill rotWithShape="0">
          <a:blip xmlns:r="http://schemas.openxmlformats.org/officeDocument/2006/relationships" r:embed="rId4"/>
          <a:stretch>
            <a:fillRect/>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483D70C1-DDDF-4198-BC93-A3637618F7D6}">
      <dsp:nvSpPr>
        <dsp:cNvPr id="0" name=""/>
        <dsp:cNvSpPr/>
      </dsp:nvSpPr>
      <dsp:spPr>
        <a:xfrm>
          <a:off x="384538" y="3301918"/>
          <a:ext cx="7625171" cy="5081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3301918"/>
        <a:ext cx="7625171" cy="508162"/>
      </dsp:txXfrm>
    </dsp:sp>
    <dsp:sp modelId="{FC2B3284-3A81-4FA7-998E-B8D95F44CDBB}">
      <dsp:nvSpPr>
        <dsp:cNvPr id="0" name=""/>
        <dsp:cNvSpPr/>
      </dsp:nvSpPr>
      <dsp:spPr>
        <a:xfrm>
          <a:off x="66936" y="3238398"/>
          <a:ext cx="635203" cy="635203"/>
        </a:xfrm>
        <a:prstGeom prst="ellipse">
          <a:avLst/>
        </a:prstGeom>
        <a:blipFill rotWithShape="0">
          <a:blip xmlns:r="http://schemas.openxmlformats.org/officeDocument/2006/relationships" r:embed="rId5"/>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01DD-64EE-4627-8826-8278D5FF8F9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EE8F5-4E87-41B2-9DD6-3DE5545DDAB5}">
      <dsp:nvSpPr>
        <dsp:cNvPr id="0" name=""/>
        <dsp:cNvSpPr/>
      </dsp:nvSpPr>
      <dsp:spPr>
        <a:xfrm>
          <a:off x="384538" y="253918"/>
          <a:ext cx="7625171"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384538" y="253918"/>
        <a:ext cx="7625171" cy="508162"/>
      </dsp:txXfrm>
    </dsp:sp>
    <dsp:sp modelId="{E62146C2-DAF2-476C-AA54-CBD005BEC6B0}">
      <dsp:nvSpPr>
        <dsp:cNvPr id="0" name=""/>
        <dsp:cNvSpPr/>
      </dsp:nvSpPr>
      <dsp:spPr>
        <a:xfrm>
          <a:off x="66936" y="190398"/>
          <a:ext cx="635203" cy="635203"/>
        </a:xfrm>
        <a:prstGeom prst="ellipse">
          <a:avLst/>
        </a:prstGeom>
        <a:blipFill dpi="0" rotWithShape="0">
          <a:blip xmlns:r="http://schemas.openxmlformats.org/officeDocument/2006/relationships" r:embed="rId1"/>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28038-5ACB-4A3A-9EAD-1B6773859CD5}">
      <dsp:nvSpPr>
        <dsp:cNvPr id="0" name=""/>
        <dsp:cNvSpPr/>
      </dsp:nvSpPr>
      <dsp:spPr>
        <a:xfrm>
          <a:off x="748672" y="1015918"/>
          <a:ext cx="7261036" cy="50816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1015918"/>
        <a:ext cx="7261036" cy="508162"/>
      </dsp:txXfrm>
    </dsp:sp>
    <dsp:sp modelId="{F73061B3-1253-478B-B7B2-8B4B84F290F2}">
      <dsp:nvSpPr>
        <dsp:cNvPr id="0" name=""/>
        <dsp:cNvSpPr/>
      </dsp:nvSpPr>
      <dsp:spPr>
        <a:xfrm>
          <a:off x="431071" y="952398"/>
          <a:ext cx="635203" cy="635203"/>
        </a:xfrm>
        <a:prstGeom prst="ellipse">
          <a:avLst/>
        </a:prstGeom>
        <a:blipFill rotWithShape="0">
          <a:blip xmlns:r="http://schemas.openxmlformats.org/officeDocument/2006/relationships" r:embed="rId2"/>
          <a:stretch>
            <a:fillRect/>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95947BA-E597-4006-A904-AD650E6DBACD}">
      <dsp:nvSpPr>
        <dsp:cNvPr id="0" name=""/>
        <dsp:cNvSpPr/>
      </dsp:nvSpPr>
      <dsp:spPr>
        <a:xfrm>
          <a:off x="860432" y="1777918"/>
          <a:ext cx="7149276" cy="50816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860432" y="1777918"/>
        <a:ext cx="7149276" cy="508162"/>
      </dsp:txXfrm>
    </dsp:sp>
    <dsp:sp modelId="{688CDA58-2AAB-4880-837B-E4C195927FA3}">
      <dsp:nvSpPr>
        <dsp:cNvPr id="0" name=""/>
        <dsp:cNvSpPr/>
      </dsp:nvSpPr>
      <dsp:spPr>
        <a:xfrm>
          <a:off x="542831" y="1714398"/>
          <a:ext cx="635203" cy="635203"/>
        </a:xfrm>
        <a:prstGeom prst="ellipse">
          <a:avLst/>
        </a:prstGeom>
        <a:blipFill rotWithShape="0">
          <a:blip xmlns:r="http://schemas.openxmlformats.org/officeDocument/2006/relationships" r:embed="rId3"/>
          <a:stretch>
            <a:fillRect/>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866AF53-95C4-420E-B5CA-3E104543D353}">
      <dsp:nvSpPr>
        <dsp:cNvPr id="0" name=""/>
        <dsp:cNvSpPr/>
      </dsp:nvSpPr>
      <dsp:spPr>
        <a:xfrm>
          <a:off x="748672" y="2539918"/>
          <a:ext cx="7261036" cy="50816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it-IT" sz="2600" kern="1200" dirty="0">
            <a:latin typeface="Century" panose="02040604050505020304" pitchFamily="18" charset="0"/>
          </a:endParaRPr>
        </a:p>
      </dsp:txBody>
      <dsp:txXfrm>
        <a:off x="748672" y="2539918"/>
        <a:ext cx="7261036" cy="508162"/>
      </dsp:txXfrm>
    </dsp:sp>
    <dsp:sp modelId="{6F94A63A-8CD8-4759-A91B-01A5A12DBEA6}">
      <dsp:nvSpPr>
        <dsp:cNvPr id="0" name=""/>
        <dsp:cNvSpPr/>
      </dsp:nvSpPr>
      <dsp:spPr>
        <a:xfrm>
          <a:off x="431071" y="2476398"/>
          <a:ext cx="635203" cy="635203"/>
        </a:xfrm>
        <a:prstGeom prst="ellipse">
          <a:avLst/>
        </a:prstGeom>
        <a:blipFill rotWithShape="0">
          <a:blip xmlns:r="http://schemas.openxmlformats.org/officeDocument/2006/relationships" r:embed="rId4"/>
          <a:stretch>
            <a:fillRect/>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483D70C1-DDDF-4198-BC93-A3637618F7D6}">
      <dsp:nvSpPr>
        <dsp:cNvPr id="0" name=""/>
        <dsp:cNvSpPr/>
      </dsp:nvSpPr>
      <dsp:spPr>
        <a:xfrm>
          <a:off x="384538" y="3301918"/>
          <a:ext cx="7625171" cy="5081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latin typeface="Century" panose="02040604050505020304" pitchFamily="18" charset="0"/>
            </a:rPr>
            <a:t>Casi studio</a:t>
          </a:r>
          <a:endParaRPr lang="it-IT" sz="2600" kern="1200" dirty="0">
            <a:latin typeface="Century" panose="02040604050505020304" pitchFamily="18" charset="0"/>
          </a:endParaRPr>
        </a:p>
      </dsp:txBody>
      <dsp:txXfrm>
        <a:off x="384538" y="3301918"/>
        <a:ext cx="7625171" cy="508162"/>
      </dsp:txXfrm>
    </dsp:sp>
    <dsp:sp modelId="{FC2B3284-3A81-4FA7-998E-B8D95F44CDBB}">
      <dsp:nvSpPr>
        <dsp:cNvPr id="0" name=""/>
        <dsp:cNvSpPr/>
      </dsp:nvSpPr>
      <dsp:spPr>
        <a:xfrm>
          <a:off x="66936" y="3238398"/>
          <a:ext cx="635203" cy="635203"/>
        </a:xfrm>
        <a:prstGeom prst="ellipse">
          <a:avLst/>
        </a:prstGeom>
        <a:blipFill rotWithShape="0">
          <a:blip xmlns:r="http://schemas.openxmlformats.org/officeDocument/2006/relationships" r:embed="rId5"/>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AA94B-4F8C-471A-A479-CC3A987897E6}" type="datetimeFigureOut">
              <a:rPr lang="it-IT" smtClean="0"/>
              <a:t>06/03/2014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A5388-6E4D-4D38-A0A4-6AFABC2C6DF2}" type="slidenum">
              <a:rPr lang="it-IT" smtClean="0"/>
              <a:t>‹N›</a:t>
            </a:fld>
            <a:endParaRPr lang="it-IT"/>
          </a:p>
        </p:txBody>
      </p:sp>
    </p:spTree>
    <p:extLst>
      <p:ext uri="{BB962C8B-B14F-4D97-AF65-F5344CB8AC3E}">
        <p14:creationId xmlns:p14="http://schemas.microsoft.com/office/powerpoint/2010/main" val="154761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89A5388-6E4D-4D38-A0A4-6AFABC2C6DF2}" type="slidenum">
              <a:rPr lang="it-IT" smtClean="0"/>
              <a:t>2</a:t>
            </a:fld>
            <a:endParaRPr lang="it-IT"/>
          </a:p>
        </p:txBody>
      </p:sp>
    </p:spTree>
    <p:extLst>
      <p:ext uri="{BB962C8B-B14F-4D97-AF65-F5344CB8AC3E}">
        <p14:creationId xmlns:p14="http://schemas.microsoft.com/office/powerpoint/2010/main" val="162649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07/03/2014</a:t>
            </a:r>
            <a:endParaRPr lang="it-IT" dirty="0"/>
          </a:p>
        </p:txBody>
      </p:sp>
      <p:sp>
        <p:nvSpPr>
          <p:cNvPr id="5" name="Segnaposto piè di pagina 4"/>
          <p:cNvSpPr>
            <a:spLocks noGrp="1"/>
          </p:cNvSpPr>
          <p:nvPr>
            <p:ph type="ftr" sz="quarter" idx="11"/>
          </p:nvPr>
        </p:nvSpPr>
        <p:spPr/>
        <p:txBody>
          <a:bodyPr/>
          <a:lstStyle/>
          <a:p>
            <a:r>
              <a:rPr lang="it-IT" smtClean="0"/>
              <a:t>Danni ambientali e bonifica siti contaminati da amianto</a:t>
            </a:r>
            <a:endParaRPr lang="it-IT"/>
          </a:p>
        </p:txBody>
      </p:sp>
      <p:sp>
        <p:nvSpPr>
          <p:cNvPr id="6" name="Segnaposto numero diapositiva 5"/>
          <p:cNvSpPr>
            <a:spLocks noGrp="1"/>
          </p:cNvSpPr>
          <p:nvPr>
            <p:ph type="sldNum" sz="quarter" idx="12"/>
          </p:nvPr>
        </p:nvSpPr>
        <p:spPr/>
        <p:txBody>
          <a:bodyPr/>
          <a:lstStyle/>
          <a:p>
            <a:fld id="{03BBD02E-AE15-4057-917B-CE96D5A26932}" type="slidenum">
              <a:rPr lang="it-IT" smtClean="0"/>
              <a:pPr/>
              <a:t>‹N›</a:t>
            </a:fld>
            <a:r>
              <a:rPr lang="it-IT" dirty="0" smtClean="0"/>
              <a:t> di x</a:t>
            </a:r>
            <a:endParaRPr lang="it-IT" dirty="0"/>
          </a:p>
        </p:txBody>
      </p:sp>
    </p:spTree>
    <p:extLst>
      <p:ext uri="{BB962C8B-B14F-4D97-AF65-F5344CB8AC3E}">
        <p14:creationId xmlns:p14="http://schemas.microsoft.com/office/powerpoint/2010/main" val="425523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07/03/2014</a:t>
            </a:r>
            <a:endParaRPr lang="it-IT" dirty="0"/>
          </a:p>
        </p:txBody>
      </p:sp>
      <p:sp>
        <p:nvSpPr>
          <p:cNvPr id="5" name="Segnaposto piè di pagina 4"/>
          <p:cNvSpPr>
            <a:spLocks noGrp="1"/>
          </p:cNvSpPr>
          <p:nvPr>
            <p:ph type="ftr" sz="quarter" idx="11"/>
          </p:nvPr>
        </p:nvSpPr>
        <p:spPr/>
        <p:txBody>
          <a:bodyPr/>
          <a:lstStyle/>
          <a:p>
            <a:r>
              <a:rPr lang="it-IT" smtClean="0"/>
              <a:t>Danni ambientali e bonifica siti contaminati da amianto</a:t>
            </a:r>
            <a:endParaRPr lang="it-IT"/>
          </a:p>
        </p:txBody>
      </p:sp>
      <p:sp>
        <p:nvSpPr>
          <p:cNvPr id="6" name="Segnaposto numero diapositiva 5"/>
          <p:cNvSpPr>
            <a:spLocks noGrp="1"/>
          </p:cNvSpPr>
          <p:nvPr>
            <p:ph type="sldNum" sz="quarter" idx="12"/>
          </p:nvPr>
        </p:nvSpPr>
        <p:spPr/>
        <p:txBody>
          <a:bodyPr/>
          <a:lstStyle/>
          <a:p>
            <a:fld id="{03BBD02E-AE15-4057-917B-CE96D5A26932}" type="slidenum">
              <a:rPr lang="it-IT" smtClean="0"/>
              <a:pPr/>
              <a:t>‹N›</a:t>
            </a:fld>
            <a:r>
              <a:rPr lang="it-IT" dirty="0" smtClean="0"/>
              <a:t> di x</a:t>
            </a:r>
            <a:endParaRPr lang="it-IT" dirty="0"/>
          </a:p>
        </p:txBody>
      </p:sp>
    </p:spTree>
    <p:extLst>
      <p:ext uri="{BB962C8B-B14F-4D97-AF65-F5344CB8AC3E}">
        <p14:creationId xmlns:p14="http://schemas.microsoft.com/office/powerpoint/2010/main" val="224917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07/03/2014</a:t>
            </a:r>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Danni ambientali e bonifica siti contaminati da amianto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D02E-AE15-4057-917B-CE96D5A26932}" type="slidenum">
              <a:rPr lang="it-IT" smtClean="0"/>
              <a:pPr/>
              <a:t>‹N›</a:t>
            </a:fld>
            <a:r>
              <a:rPr lang="it-IT" dirty="0" smtClean="0"/>
              <a:t> di x</a:t>
            </a:r>
            <a:endParaRPr lang="it-IT" dirty="0"/>
          </a:p>
        </p:txBody>
      </p:sp>
    </p:spTree>
    <p:extLst>
      <p:ext uri="{BB962C8B-B14F-4D97-AF65-F5344CB8AC3E}">
        <p14:creationId xmlns:p14="http://schemas.microsoft.com/office/powerpoint/2010/main" val="2072681018"/>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gif"/><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gif"/><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gif"/><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gif"/><Relationship Id="rId7" Type="http://schemas.openxmlformats.org/officeDocument/2006/relationships/diagramColors" Target="../diagrams/colors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gif"/><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gif"/><Relationship Id="rId7"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aieanapoli@gmail.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gif"/><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7000">
              <a:schemeClr val="bg1"/>
            </a:gs>
            <a:gs pos="79000">
              <a:srgbClr val="92D050"/>
            </a:gs>
            <a:gs pos="38000">
              <a:srgbClr val="92D050"/>
            </a:gs>
            <a:gs pos="89000">
              <a:schemeClr val="bg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2242" y="6061203"/>
            <a:ext cx="9144000" cy="792088"/>
          </a:xfrm>
        </p:spPr>
        <p:txBody>
          <a:bodyPr>
            <a:noAutofit/>
          </a:bodyPr>
          <a:lstStyle/>
          <a:p>
            <a:pPr>
              <a:lnSpc>
                <a:spcPct val="150000"/>
              </a:lnSpc>
            </a:pPr>
            <a:r>
              <a:rPr lang="it-IT" sz="1600" b="1" i="1" dirty="0" smtClean="0">
                <a:solidFill>
                  <a:srgbClr val="92D050"/>
                </a:solidFill>
                <a:latin typeface="Century" panose="02040604050505020304" pitchFamily="18" charset="0"/>
              </a:rPr>
              <a:t>La contaminazione dei terreni e delle acque di falda: esperienze di ricerca e di campo</a:t>
            </a:r>
            <a:r>
              <a:rPr lang="it-IT" sz="2000" b="1" i="1" dirty="0" smtClean="0">
                <a:solidFill>
                  <a:srgbClr val="92D050"/>
                </a:solidFill>
                <a:latin typeface="Century" panose="02040604050505020304" pitchFamily="18" charset="0"/>
              </a:rPr>
              <a:t/>
            </a:r>
            <a:br>
              <a:rPr lang="it-IT" sz="2000" b="1" i="1" dirty="0" smtClean="0">
                <a:solidFill>
                  <a:srgbClr val="92D050"/>
                </a:solidFill>
                <a:latin typeface="Century" panose="02040604050505020304" pitchFamily="18" charset="0"/>
              </a:rPr>
            </a:br>
            <a:r>
              <a:rPr lang="it-IT" sz="1200" b="1" i="1" dirty="0" smtClean="0">
                <a:solidFill>
                  <a:srgbClr val="92D050"/>
                </a:solidFill>
                <a:latin typeface="Century" panose="02040604050505020304" pitchFamily="18" charset="0"/>
              </a:rPr>
              <a:t>Venerdì 7 Marzo 2014, Facoltà di Ingegneria, </a:t>
            </a:r>
            <a:r>
              <a:rPr lang="it-IT" sz="1200" b="1" i="1" dirty="0" err="1" smtClean="0">
                <a:solidFill>
                  <a:srgbClr val="92D050"/>
                </a:solidFill>
                <a:latin typeface="Century" panose="02040604050505020304" pitchFamily="18" charset="0"/>
              </a:rPr>
              <a:t>P.Le</a:t>
            </a:r>
            <a:r>
              <a:rPr lang="it-IT" sz="1200" b="1" i="1" dirty="0" smtClean="0">
                <a:solidFill>
                  <a:srgbClr val="92D050"/>
                </a:solidFill>
                <a:latin typeface="Century" panose="02040604050505020304" pitchFamily="18" charset="0"/>
              </a:rPr>
              <a:t> </a:t>
            </a:r>
            <a:r>
              <a:rPr lang="it-IT" sz="1200" b="1" i="1" dirty="0" err="1" smtClean="0">
                <a:solidFill>
                  <a:srgbClr val="92D050"/>
                </a:solidFill>
                <a:latin typeface="Century" panose="02040604050505020304" pitchFamily="18" charset="0"/>
              </a:rPr>
              <a:t>Tecchio</a:t>
            </a:r>
            <a:r>
              <a:rPr lang="it-IT" sz="1200" b="1" i="1" dirty="0" smtClean="0">
                <a:solidFill>
                  <a:srgbClr val="92D050"/>
                </a:solidFill>
                <a:latin typeface="Century" panose="02040604050505020304" pitchFamily="18" charset="0"/>
              </a:rPr>
              <a:t>, Aula Scipione Bobbio</a:t>
            </a:r>
            <a:r>
              <a:rPr lang="it-IT" sz="2000" b="1" i="1" dirty="0" smtClean="0">
                <a:solidFill>
                  <a:srgbClr val="92D050"/>
                </a:solidFill>
                <a:latin typeface="Century" panose="02040604050505020304" pitchFamily="18" charset="0"/>
              </a:rPr>
              <a:t/>
            </a:r>
            <a:br>
              <a:rPr lang="it-IT" sz="2000" b="1" i="1" dirty="0" smtClean="0">
                <a:solidFill>
                  <a:srgbClr val="92D050"/>
                </a:solidFill>
                <a:latin typeface="Century" panose="02040604050505020304" pitchFamily="18" charset="0"/>
              </a:rPr>
            </a:br>
            <a:endParaRPr lang="it-IT" sz="2000" b="1" i="1" dirty="0">
              <a:solidFill>
                <a:srgbClr val="92D050"/>
              </a:solidFill>
              <a:latin typeface="Century" panose="02040604050505020304" pitchFamily="18" charset="0"/>
            </a:endParaRPr>
          </a:p>
        </p:txBody>
      </p:sp>
      <p:sp>
        <p:nvSpPr>
          <p:cNvPr id="3" name="Sottotitolo 2"/>
          <p:cNvSpPr>
            <a:spLocks noGrp="1"/>
          </p:cNvSpPr>
          <p:nvPr>
            <p:ph type="subTitle" idx="1"/>
          </p:nvPr>
        </p:nvSpPr>
        <p:spPr>
          <a:xfrm>
            <a:off x="0" y="2492896"/>
            <a:ext cx="9144000" cy="3456384"/>
          </a:xfrm>
        </p:spPr>
        <p:txBody>
          <a:bodyPr>
            <a:normAutofit/>
          </a:bodyPr>
          <a:lstStyle/>
          <a:p>
            <a:r>
              <a:rPr lang="it-IT" sz="4000" b="1" dirty="0" smtClean="0">
                <a:solidFill>
                  <a:schemeClr val="bg1"/>
                </a:solidFill>
                <a:effectLst>
                  <a:outerShdw blurRad="38100" dist="38100" dir="2700000" algn="tl">
                    <a:srgbClr val="000000">
                      <a:alpha val="43137"/>
                    </a:srgbClr>
                  </a:outerShdw>
                </a:effectLst>
                <a:latin typeface="Century" panose="02040604050505020304" pitchFamily="18" charset="0"/>
              </a:rPr>
              <a:t>Danni ambientali e bonifica siti contaminati da amianto: casi studio</a:t>
            </a:r>
          </a:p>
          <a:p>
            <a:endParaRPr lang="it-IT" dirty="0">
              <a:solidFill>
                <a:schemeClr val="bg1"/>
              </a:solidFill>
              <a:latin typeface="Century" panose="02040604050505020304" pitchFamily="18" charset="0"/>
            </a:endParaRPr>
          </a:p>
          <a:p>
            <a:r>
              <a:rPr lang="it-IT" sz="2000" b="1" dirty="0" smtClean="0">
                <a:solidFill>
                  <a:schemeClr val="bg1"/>
                </a:solidFill>
                <a:latin typeface="Century" panose="02040604050505020304" pitchFamily="18" charset="0"/>
              </a:rPr>
              <a:t>Ing. Gabriele Ferruzzi</a:t>
            </a:r>
          </a:p>
          <a:p>
            <a:r>
              <a:rPr lang="it-IT" sz="2000" b="1" i="1" dirty="0" smtClean="0">
                <a:solidFill>
                  <a:schemeClr val="bg1"/>
                </a:solidFill>
                <a:latin typeface="Century" panose="02040604050505020304" pitchFamily="18" charset="0"/>
              </a:rPr>
              <a:t>Presidente AIEA  sez. Napoli</a:t>
            </a:r>
            <a:endParaRPr lang="it-IT" sz="2000" b="1" i="1" dirty="0">
              <a:solidFill>
                <a:schemeClr val="bg1"/>
              </a:solidFill>
              <a:latin typeface="Century" panose="02040604050505020304" pitchFamily="18" charset="0"/>
            </a:endParaRPr>
          </a:p>
        </p:txBody>
      </p:sp>
      <p:pic>
        <p:nvPicPr>
          <p:cNvPr id="1030" name="Picture 6" descr="http://www.ingegneria-telecomunicazioni.unina.it/images/logo_federicoI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58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isorsa.info/files/images/ecoremed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222" y="188640"/>
            <a:ext cx="1588362" cy="936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439" y="188640"/>
            <a:ext cx="1092000" cy="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98640"/>
            <a:ext cx="746219" cy="1116000"/>
          </a:xfrm>
          <a:prstGeom prst="rect">
            <a:avLst/>
          </a:prstGeom>
        </p:spPr>
      </p:pic>
    </p:spTree>
    <p:extLst>
      <p:ext uri="{BB962C8B-B14F-4D97-AF65-F5344CB8AC3E}">
        <p14:creationId xmlns:p14="http://schemas.microsoft.com/office/powerpoint/2010/main" val="386691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10</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p:nvSpPr>
        <p:spPr bwMode="auto">
          <a:xfrm>
            <a:off x="-9662" y="1052736"/>
            <a:ext cx="9142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1pPr>
            <a:lvl2pPr marL="4572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2pPr>
            <a:lvl3pPr marL="9144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3pPr>
            <a:lvl4pPr marL="13716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4pPr>
            <a:lvl5pPr marL="18288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5pPr>
            <a:lvl6pPr marL="22860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6pPr>
            <a:lvl7pPr marL="27432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7pPr>
            <a:lvl8pPr marL="32004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8pPr>
            <a:lvl9pPr marL="36576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9pPr>
          </a:lstStyle>
          <a:p>
            <a:pPr algn="ctr">
              <a:spcBef>
                <a:spcPts val="0"/>
              </a:spcBef>
            </a:pPr>
            <a:r>
              <a:rPr lang="it-IT" altLang="it-IT" sz="2000" b="1" i="0" dirty="0" smtClean="0">
                <a:solidFill>
                  <a:srgbClr val="FF0000"/>
                </a:solidFill>
                <a:effectLst/>
                <a:latin typeface="Century" panose="02040604050505020304" pitchFamily="18" charset="0"/>
              </a:rPr>
              <a:t>PERICOLOSITÀ</a:t>
            </a:r>
          </a:p>
        </p:txBody>
      </p:sp>
      <p:sp>
        <p:nvSpPr>
          <p:cNvPr id="3" name="Rettangolo 2"/>
          <p:cNvSpPr/>
          <p:nvPr/>
        </p:nvSpPr>
        <p:spPr>
          <a:xfrm>
            <a:off x="-5666" y="1556792"/>
            <a:ext cx="9138336" cy="4247317"/>
          </a:xfrm>
          <a:prstGeom prst="rect">
            <a:avLst/>
          </a:prstGeom>
        </p:spPr>
        <p:txBody>
          <a:bodyPr wrap="square">
            <a:spAutoFit/>
          </a:bodyPr>
          <a:lstStyle/>
          <a:p>
            <a:pPr>
              <a:buFontTx/>
              <a:buNone/>
            </a:pPr>
            <a:r>
              <a:rPr lang="it-IT" altLang="it-IT" i="0" dirty="0" smtClean="0">
                <a:latin typeface="Century" panose="02040604050505020304" pitchFamily="18" charset="0"/>
              </a:rPr>
              <a:t>E’ pericoloso quando si trova nelle </a:t>
            </a:r>
            <a:r>
              <a:rPr lang="it-IT" altLang="it-IT" dirty="0" smtClean="0">
                <a:latin typeface="Century" panose="02040604050505020304" pitchFamily="18" charset="0"/>
              </a:rPr>
              <a:t>condizioni</a:t>
            </a:r>
            <a:r>
              <a:rPr lang="it-IT" altLang="it-IT" i="0" dirty="0" smtClean="0">
                <a:latin typeface="Century" panose="02040604050505020304" pitchFamily="18" charset="0"/>
              </a:rPr>
              <a:t> di disperdere le sue fibre nell’ambiente circostante:</a:t>
            </a:r>
          </a:p>
          <a:p>
            <a:pPr>
              <a:buFontTx/>
              <a:buNone/>
            </a:pPr>
            <a:endParaRPr lang="it-IT" altLang="it-IT" i="0" dirty="0" smtClean="0">
              <a:latin typeface="Century" panose="02040604050505020304" pitchFamily="18" charset="0"/>
            </a:endParaRPr>
          </a:p>
          <a:p>
            <a:pPr>
              <a:buFontTx/>
              <a:buNone/>
            </a:pPr>
            <a:endParaRPr lang="it-IT" altLang="it-IT" i="0" dirty="0" smtClean="0">
              <a:latin typeface="Century" panose="02040604050505020304" pitchFamily="18" charset="0"/>
            </a:endParaRPr>
          </a:p>
          <a:p>
            <a:pPr marL="285750" indent="-285750">
              <a:buFont typeface="Arial" panose="020B0604020202020204" pitchFamily="34" charset="0"/>
              <a:buChar char="•"/>
            </a:pPr>
            <a:r>
              <a:rPr lang="it-IT" altLang="it-IT" i="0" dirty="0" smtClean="0">
                <a:latin typeface="Century" panose="02040604050505020304" pitchFamily="18" charset="0"/>
              </a:rPr>
              <a:t>sollecitazione meccanica </a:t>
            </a:r>
          </a:p>
          <a:p>
            <a:pPr marL="285750" indent="-285750">
              <a:buFont typeface="Arial" panose="020B0604020202020204" pitchFamily="34" charset="0"/>
              <a:buChar char="•"/>
            </a:pPr>
            <a:r>
              <a:rPr lang="it-IT" altLang="it-IT" i="0" dirty="0" smtClean="0">
                <a:latin typeface="Century" panose="02040604050505020304" pitchFamily="18" charset="0"/>
              </a:rPr>
              <a:t>eolica </a:t>
            </a:r>
          </a:p>
          <a:p>
            <a:pPr marL="285750" indent="-285750">
              <a:buFont typeface="Arial" panose="020B0604020202020204" pitchFamily="34" charset="0"/>
              <a:buChar char="•"/>
            </a:pPr>
            <a:r>
              <a:rPr lang="it-IT" altLang="it-IT" i="0" dirty="0" smtClean="0">
                <a:latin typeface="Century" panose="02040604050505020304" pitchFamily="18" charset="0"/>
              </a:rPr>
              <a:t>stress termico </a:t>
            </a:r>
          </a:p>
          <a:p>
            <a:pPr marL="285750" indent="-285750">
              <a:buFont typeface="Arial" panose="020B0604020202020204" pitchFamily="34" charset="0"/>
              <a:buChar char="•"/>
            </a:pPr>
            <a:r>
              <a:rPr lang="it-IT" altLang="it-IT" i="0" dirty="0" smtClean="0">
                <a:latin typeface="Century" panose="02040604050505020304" pitchFamily="18" charset="0"/>
              </a:rPr>
              <a:t>dilavamento di acqua piovana</a:t>
            </a:r>
          </a:p>
          <a:p>
            <a:pPr marL="285750" indent="-285750">
              <a:buFont typeface="Arial" panose="020B0604020202020204" pitchFamily="34" charset="0"/>
              <a:buChar char="•"/>
            </a:pPr>
            <a:endParaRPr lang="it-IT" altLang="it-IT" i="0" dirty="0" smtClean="0">
              <a:latin typeface="Century" panose="02040604050505020304" pitchFamily="18" charset="0"/>
            </a:endParaRPr>
          </a:p>
          <a:p>
            <a:pPr marL="285750" indent="-285750">
              <a:buFont typeface="Arial" panose="020B0604020202020204" pitchFamily="34" charset="0"/>
              <a:buChar char="•"/>
            </a:pPr>
            <a:endParaRPr lang="it-IT" altLang="it-IT" i="0" dirty="0" smtClean="0">
              <a:latin typeface="Century" panose="02040604050505020304" pitchFamily="18" charset="0"/>
            </a:endParaRPr>
          </a:p>
          <a:p>
            <a:pPr>
              <a:buFontTx/>
              <a:buNone/>
            </a:pPr>
            <a:r>
              <a:rPr lang="it-IT" altLang="it-IT" i="0" dirty="0" smtClean="0">
                <a:latin typeface="Century" panose="02040604050505020304" pitchFamily="18" charset="0"/>
              </a:rPr>
              <a:t>l’amianto in matrice friabile (può essere ridotto in polvere con la semplice azione manuale) è considerato più pericoloso dell’amianto in matrice compatta (ha una scarsissima tendenza a liberare fibre)</a:t>
            </a:r>
          </a:p>
          <a:p>
            <a:pPr>
              <a:buFontTx/>
              <a:buNone/>
            </a:pPr>
            <a:endParaRPr lang="it-IT" altLang="it-IT" dirty="0">
              <a:latin typeface="Century" panose="02040604050505020304" pitchFamily="18" charset="0"/>
            </a:endParaRPr>
          </a:p>
          <a:p>
            <a:pPr>
              <a:buFontTx/>
              <a:buNone/>
            </a:pPr>
            <a:endParaRPr lang="it-IT" altLang="it-IT" i="0" dirty="0">
              <a:latin typeface="Century" panose="02040604050505020304" pitchFamily="18" charset="0"/>
            </a:endParaRPr>
          </a:p>
        </p:txBody>
      </p:sp>
    </p:spTree>
    <p:extLst>
      <p:ext uri="{BB962C8B-B14F-4D97-AF65-F5344CB8AC3E}">
        <p14:creationId xmlns:p14="http://schemas.microsoft.com/office/powerpoint/2010/main" val="263129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11</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p:nvSpPr>
        <p:spPr bwMode="auto">
          <a:xfrm>
            <a:off x="-9662" y="1052736"/>
            <a:ext cx="9142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1pPr>
            <a:lvl2pPr marL="4572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2pPr>
            <a:lvl3pPr marL="9144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3pPr>
            <a:lvl4pPr marL="13716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4pPr>
            <a:lvl5pPr marL="18288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5pPr>
            <a:lvl6pPr marL="22860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6pPr>
            <a:lvl7pPr marL="27432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7pPr>
            <a:lvl8pPr marL="32004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8pPr>
            <a:lvl9pPr marL="36576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9pPr>
          </a:lstStyle>
          <a:p>
            <a:pPr algn="ctr">
              <a:spcBef>
                <a:spcPts val="0"/>
              </a:spcBef>
            </a:pPr>
            <a:r>
              <a:rPr lang="it-IT" altLang="it-IT" sz="2000" b="1" i="0" dirty="0" smtClean="0">
                <a:solidFill>
                  <a:srgbClr val="FF0000"/>
                </a:solidFill>
                <a:effectLst/>
                <a:latin typeface="Century" panose="02040604050505020304" pitchFamily="18" charset="0"/>
              </a:rPr>
              <a:t>PERICOLOSITÀ</a:t>
            </a:r>
          </a:p>
        </p:txBody>
      </p:sp>
      <p:sp>
        <p:nvSpPr>
          <p:cNvPr id="3" name="Rettangolo 2"/>
          <p:cNvSpPr/>
          <p:nvPr/>
        </p:nvSpPr>
        <p:spPr>
          <a:xfrm>
            <a:off x="-5666" y="1556792"/>
            <a:ext cx="9138336" cy="1200329"/>
          </a:xfrm>
          <a:prstGeom prst="rect">
            <a:avLst/>
          </a:prstGeom>
        </p:spPr>
        <p:txBody>
          <a:bodyPr wrap="square">
            <a:spAutoFit/>
          </a:bodyPr>
          <a:lstStyle/>
          <a:p>
            <a:pPr>
              <a:buFontTx/>
              <a:buNone/>
            </a:pPr>
            <a:r>
              <a:rPr lang="it-IT" altLang="it-IT" i="0" dirty="0" smtClean="0">
                <a:latin typeface="Century" panose="02040604050505020304" pitchFamily="18" charset="0"/>
              </a:rPr>
              <a:t>L’esposizione alle fibre di amianto è associata a malattie dell’apparato respiratorio (asbestosi, carcinoma polmonare) e delle membrane sierose, principalmente la pleura (mesoteliomi). </a:t>
            </a:r>
            <a:r>
              <a:rPr lang="it-IT" altLang="it-IT" dirty="0" smtClean="0">
                <a:latin typeface="Century" panose="02040604050505020304" pitchFamily="18" charset="0"/>
              </a:rPr>
              <a:t>Essi </a:t>
            </a:r>
            <a:r>
              <a:rPr lang="it-IT" altLang="it-IT" i="0" dirty="0" smtClean="0">
                <a:latin typeface="Century" panose="02040604050505020304" pitchFamily="18" charset="0"/>
              </a:rPr>
              <a:t>si manifestano dopo molti anni dall’esposizione. Da 10-15 per l’asbestosi ad anche 20-40 per il carcinoma polmonare ed il mesotelioma</a:t>
            </a:r>
            <a:endParaRPr lang="it-IT" altLang="it-IT" i="0" dirty="0">
              <a:latin typeface="Century" panose="02040604050505020304"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177" y="2852936"/>
            <a:ext cx="4567646" cy="34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e 10"/>
          <p:cNvSpPr/>
          <p:nvPr/>
        </p:nvSpPr>
        <p:spPr>
          <a:xfrm>
            <a:off x="5580112" y="3861048"/>
            <a:ext cx="576064" cy="705904"/>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64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12</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980728"/>
            <a:ext cx="9144000" cy="4401205"/>
          </a:xfrm>
          <a:prstGeom prst="rect">
            <a:avLst/>
          </a:prstGeom>
        </p:spPr>
        <p:txBody>
          <a:bodyPr wrap="square">
            <a:spAutoFit/>
          </a:bodyPr>
          <a:lstStyle/>
          <a:p>
            <a:pPr algn="ctr"/>
            <a:r>
              <a:rPr lang="it-IT" sz="2000" b="1" dirty="0" smtClean="0">
                <a:solidFill>
                  <a:srgbClr val="FF0000"/>
                </a:solidFill>
                <a:latin typeface="Century" panose="02040604050505020304" pitchFamily="18" charset="0"/>
              </a:rPr>
              <a:t>Amianto – usi</a:t>
            </a:r>
          </a:p>
          <a:p>
            <a:pPr algn="ctr"/>
            <a:endParaRPr lang="it-IT" sz="2000" b="1" dirty="0">
              <a:solidFill>
                <a:srgbClr val="FF0000"/>
              </a:solidFill>
              <a:latin typeface="Century" panose="02040604050505020304" pitchFamily="18" charset="0"/>
            </a:endParaRPr>
          </a:p>
          <a:p>
            <a:r>
              <a:rPr lang="it-IT" sz="2000" b="1" dirty="0" smtClean="0">
                <a:latin typeface="Century" panose="02040604050505020304" pitchFamily="18" charset="0"/>
              </a:rPr>
              <a:t>Industria dei materiali da costruzione (dal XIX al XX sec.) </a:t>
            </a:r>
          </a:p>
          <a:p>
            <a:pPr marL="342900" indent="-342900">
              <a:buFont typeface="Arial" panose="020B0604020202020204" pitchFamily="34" charset="0"/>
              <a:buChar char="•"/>
            </a:pPr>
            <a:r>
              <a:rPr lang="it-IT" sz="2000" dirty="0">
                <a:latin typeface="Century" panose="02040604050505020304" pitchFamily="18" charset="0"/>
              </a:rPr>
              <a:t>m</a:t>
            </a:r>
            <a:r>
              <a:rPr lang="it-IT" sz="2000" dirty="0" smtClean="0">
                <a:latin typeface="Century" panose="02040604050505020304" pitchFamily="18" charset="0"/>
              </a:rPr>
              <a:t>ateriali in cemento e amianto quali tubi, lastre, camini, cassoni, paratie, vasi, pareti e balconi </a:t>
            </a:r>
          </a:p>
          <a:p>
            <a:pPr marL="342900" indent="-342900">
              <a:buFont typeface="Arial" panose="020B0604020202020204" pitchFamily="34" charset="0"/>
              <a:buChar char="•"/>
            </a:pPr>
            <a:r>
              <a:rPr lang="it-IT" sz="2000" dirty="0" smtClean="0">
                <a:latin typeface="Century" panose="02040604050505020304" pitchFamily="18" charset="0"/>
              </a:rPr>
              <a:t>pareti e strutture composite per tramezzi e controsoffitti, pannelli, paratie antifuoco </a:t>
            </a:r>
          </a:p>
          <a:p>
            <a:pPr marL="342900" indent="-342900">
              <a:buFont typeface="Arial" panose="020B0604020202020204" pitchFamily="34" charset="0"/>
              <a:buChar char="•"/>
            </a:pPr>
            <a:r>
              <a:rPr lang="it-IT" sz="2000" dirty="0" smtClean="0">
                <a:latin typeface="Century" panose="02040604050505020304" pitchFamily="18" charset="0"/>
              </a:rPr>
              <a:t>materiali spruzzati come antirombo, antifuoco, antibrina </a:t>
            </a:r>
          </a:p>
          <a:p>
            <a:r>
              <a:rPr lang="it-IT" sz="2000" dirty="0" smtClean="0">
                <a:latin typeface="Century" panose="02040604050505020304" pitchFamily="18" charset="0"/>
              </a:rPr>
              <a:t> </a:t>
            </a:r>
          </a:p>
          <a:p>
            <a:r>
              <a:rPr lang="it-IT" sz="2000" b="1" dirty="0" smtClean="0">
                <a:latin typeface="Century" panose="02040604050505020304" pitchFamily="18" charset="0"/>
              </a:rPr>
              <a:t>Industria tessile (dal XVIII sec.) </a:t>
            </a:r>
          </a:p>
          <a:p>
            <a:pPr marL="342900" indent="-342900">
              <a:buFont typeface="Arial" panose="020B0604020202020204" pitchFamily="34" charset="0"/>
              <a:buChar char="•"/>
            </a:pPr>
            <a:r>
              <a:rPr lang="it-IT" sz="2000" dirty="0" smtClean="0">
                <a:latin typeface="Century" panose="02040604050505020304" pitchFamily="18" charset="0"/>
              </a:rPr>
              <a:t>tessuti a metraggio ignifughi </a:t>
            </a:r>
          </a:p>
          <a:p>
            <a:pPr marL="342900" indent="-342900">
              <a:buFont typeface="Arial" panose="020B0604020202020204" pitchFamily="34" charset="0"/>
              <a:buChar char="•"/>
            </a:pPr>
            <a:r>
              <a:rPr lang="it-IT" sz="2000" dirty="0" smtClean="0">
                <a:latin typeface="Century" panose="02040604050505020304" pitchFamily="18" charset="0"/>
              </a:rPr>
              <a:t>nastri e corde per isolamenti elettrici e termici </a:t>
            </a:r>
          </a:p>
          <a:p>
            <a:pPr marL="342900" indent="-342900">
              <a:buFont typeface="Arial" panose="020B0604020202020204" pitchFamily="34" charset="0"/>
              <a:buChar char="•"/>
            </a:pPr>
            <a:r>
              <a:rPr lang="it-IT" sz="2000" dirty="0" smtClean="0">
                <a:latin typeface="Century" panose="02040604050505020304" pitchFamily="18" charset="0"/>
              </a:rPr>
              <a:t>feltri, cachemire sintetico, coperte, grembiuli, giacche, pantaloni, guanti, ghette, stivali</a:t>
            </a:r>
            <a:endParaRPr lang="it-IT" sz="2000" dirty="0">
              <a:latin typeface="Century" panose="02040604050505020304" pitchFamily="18" charset="0"/>
            </a:endParaRPr>
          </a:p>
        </p:txBody>
      </p:sp>
    </p:spTree>
    <p:extLst>
      <p:ext uri="{BB962C8B-B14F-4D97-AF65-F5344CB8AC3E}">
        <p14:creationId xmlns:p14="http://schemas.microsoft.com/office/powerpoint/2010/main" val="36797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13</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980728"/>
            <a:ext cx="9144000" cy="5324535"/>
          </a:xfrm>
          <a:prstGeom prst="rect">
            <a:avLst/>
          </a:prstGeom>
        </p:spPr>
        <p:txBody>
          <a:bodyPr wrap="square">
            <a:spAutoFit/>
          </a:bodyPr>
          <a:lstStyle/>
          <a:p>
            <a:pPr algn="ctr"/>
            <a:r>
              <a:rPr lang="it-IT" sz="2000" b="1" dirty="0" smtClean="0">
                <a:solidFill>
                  <a:srgbClr val="FF0000"/>
                </a:solidFill>
                <a:latin typeface="Century" panose="02040604050505020304" pitchFamily="18" charset="0"/>
              </a:rPr>
              <a:t>Amianto – usi</a:t>
            </a:r>
          </a:p>
          <a:p>
            <a:pPr algn="ctr"/>
            <a:endParaRPr lang="it-IT" sz="2000" b="1" dirty="0">
              <a:solidFill>
                <a:srgbClr val="FF0000"/>
              </a:solidFill>
              <a:latin typeface="Century" panose="02040604050505020304" pitchFamily="18" charset="0"/>
            </a:endParaRPr>
          </a:p>
          <a:p>
            <a:r>
              <a:rPr lang="it-IT" sz="2000" b="1" dirty="0" smtClean="0">
                <a:latin typeface="Century" panose="02040604050505020304" pitchFamily="18" charset="0"/>
              </a:rPr>
              <a:t>Industria dei trasporti (dalla prima metà del XX sec.) </a:t>
            </a:r>
          </a:p>
          <a:p>
            <a:pPr marL="342900" indent="-342900">
              <a:buFont typeface="Arial" panose="020B0604020202020204" pitchFamily="34" charset="0"/>
              <a:buChar char="•"/>
            </a:pPr>
            <a:r>
              <a:rPr lang="it-IT" sz="2000" dirty="0" smtClean="0">
                <a:latin typeface="Century" panose="02040604050505020304" pitchFamily="18" charset="0"/>
              </a:rPr>
              <a:t>freni, frizioni, coibentazioni di testate motori, coibentazioni di marmitte, cavi e guarnizioni di tenuta </a:t>
            </a:r>
          </a:p>
          <a:p>
            <a:pPr marL="342900" indent="-342900">
              <a:buFont typeface="Arial" panose="020B0604020202020204" pitchFamily="34" charset="0"/>
              <a:buChar char="•"/>
            </a:pPr>
            <a:r>
              <a:rPr lang="it-IT" sz="2000" dirty="0" smtClean="0">
                <a:latin typeface="Century" panose="02040604050505020304" pitchFamily="18" charset="0"/>
              </a:rPr>
              <a:t>isolamenti </a:t>
            </a:r>
            <a:r>
              <a:rPr lang="it-IT" sz="2000" dirty="0" smtClean="0">
                <a:latin typeface="Century" panose="02040604050505020304" pitchFamily="18" charset="0"/>
              </a:rPr>
              <a:t>termoacustici </a:t>
            </a:r>
            <a:r>
              <a:rPr lang="it-IT" sz="2000" dirty="0" smtClean="0">
                <a:latin typeface="Century" panose="02040604050505020304" pitchFamily="18" charset="0"/>
              </a:rPr>
              <a:t>di tetti, pareti e pavimenti dei rotabili </a:t>
            </a:r>
          </a:p>
          <a:p>
            <a:r>
              <a:rPr lang="it-IT" sz="2000" b="1" dirty="0" smtClean="0">
                <a:latin typeface="Century" panose="02040604050505020304" pitchFamily="18" charset="0"/>
              </a:rPr>
              <a:t> </a:t>
            </a:r>
          </a:p>
          <a:p>
            <a:r>
              <a:rPr lang="it-IT" sz="2000" b="1" dirty="0" smtClean="0">
                <a:latin typeface="Century" panose="02040604050505020304" pitchFamily="18" charset="0"/>
              </a:rPr>
              <a:t>Industria navale (dal 1932 ad oggi) </a:t>
            </a:r>
          </a:p>
          <a:p>
            <a:pPr marL="342900" indent="-342900">
              <a:buFont typeface="Arial" panose="020B0604020202020204" pitchFamily="34" charset="0"/>
              <a:buChar char="•"/>
            </a:pPr>
            <a:r>
              <a:rPr lang="it-IT" sz="2000" dirty="0" smtClean="0">
                <a:latin typeface="Century" panose="02040604050505020304" pitchFamily="18" charset="0"/>
              </a:rPr>
              <a:t>paratie tagliafuoco, amianto spruzzato come isolante, isolanti elettrici, termici, acustici </a:t>
            </a:r>
          </a:p>
          <a:p>
            <a:pPr marL="342900" indent="-342900">
              <a:buFont typeface="Arial" panose="020B0604020202020204" pitchFamily="34" charset="0"/>
              <a:buChar char="•"/>
            </a:pPr>
            <a:r>
              <a:rPr lang="it-IT" sz="2000" dirty="0" smtClean="0">
                <a:latin typeface="Century" panose="02040604050505020304" pitchFamily="18" charset="0"/>
              </a:rPr>
              <a:t>testate di pistoni, camini, motori marini e isolamenti di tubi e caldaie </a:t>
            </a:r>
          </a:p>
          <a:p>
            <a:r>
              <a:rPr lang="it-IT" sz="2000" b="1" dirty="0" smtClean="0">
                <a:latin typeface="Century" panose="02040604050505020304" pitchFamily="18" charset="0"/>
              </a:rPr>
              <a:t> </a:t>
            </a:r>
          </a:p>
          <a:p>
            <a:r>
              <a:rPr lang="it-IT" sz="2000" b="1" dirty="0" smtClean="0">
                <a:latin typeface="Century" panose="02040604050505020304" pitchFamily="18" charset="0"/>
              </a:rPr>
              <a:t>Industria militare </a:t>
            </a:r>
          </a:p>
          <a:p>
            <a:pPr marL="342900" indent="-342900">
              <a:buFont typeface="Arial" panose="020B0604020202020204" pitchFamily="34" charset="0"/>
              <a:buChar char="•"/>
            </a:pPr>
            <a:r>
              <a:rPr lang="it-IT" sz="2000" dirty="0" smtClean="0">
                <a:latin typeface="Century" panose="02040604050505020304" pitchFamily="18" charset="0"/>
              </a:rPr>
              <a:t>polveri per otturatori </a:t>
            </a:r>
          </a:p>
          <a:p>
            <a:pPr marL="342900" indent="-342900">
              <a:buFont typeface="Arial" panose="020B0604020202020204" pitchFamily="34" charset="0"/>
              <a:buChar char="•"/>
            </a:pPr>
            <a:r>
              <a:rPr lang="it-IT" sz="2000" dirty="0" smtClean="0">
                <a:latin typeface="Century" panose="02040604050505020304" pitchFamily="18" charset="0"/>
              </a:rPr>
              <a:t>ritardanti di fiamma per esplosivi </a:t>
            </a:r>
          </a:p>
          <a:p>
            <a:pPr marL="342900" indent="-342900">
              <a:buFont typeface="Arial" panose="020B0604020202020204" pitchFamily="34" charset="0"/>
              <a:buChar char="•"/>
            </a:pPr>
            <a:r>
              <a:rPr lang="it-IT" sz="2000" dirty="0" smtClean="0">
                <a:latin typeface="Century" panose="02040604050505020304" pitchFamily="18" charset="0"/>
              </a:rPr>
              <a:t>ogive di missili e cariche cave </a:t>
            </a:r>
          </a:p>
          <a:p>
            <a:pPr marL="342900" indent="-342900">
              <a:buFont typeface="Arial" panose="020B0604020202020204" pitchFamily="34" charset="0"/>
              <a:buChar char="•"/>
            </a:pPr>
            <a:r>
              <a:rPr lang="it-IT" sz="2000" dirty="0" smtClean="0">
                <a:latin typeface="Century" panose="02040604050505020304" pitchFamily="18" charset="0"/>
              </a:rPr>
              <a:t>isolamenti termici su depositi di munizioni </a:t>
            </a:r>
          </a:p>
        </p:txBody>
      </p:sp>
    </p:spTree>
    <p:extLst>
      <p:ext uri="{BB962C8B-B14F-4D97-AF65-F5344CB8AC3E}">
        <p14:creationId xmlns:p14="http://schemas.microsoft.com/office/powerpoint/2010/main" val="24668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14</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980728"/>
            <a:ext cx="9144000" cy="4401205"/>
          </a:xfrm>
          <a:prstGeom prst="rect">
            <a:avLst/>
          </a:prstGeom>
        </p:spPr>
        <p:txBody>
          <a:bodyPr wrap="square">
            <a:spAutoFit/>
          </a:bodyPr>
          <a:lstStyle/>
          <a:p>
            <a:pPr algn="ctr"/>
            <a:r>
              <a:rPr lang="it-IT" sz="2000" b="1" dirty="0" smtClean="0">
                <a:solidFill>
                  <a:srgbClr val="FF0000"/>
                </a:solidFill>
                <a:latin typeface="Century" panose="02040604050505020304" pitchFamily="18" charset="0"/>
              </a:rPr>
              <a:t>Amianto – usi</a:t>
            </a:r>
          </a:p>
          <a:p>
            <a:pPr algn="ctr"/>
            <a:endParaRPr lang="it-IT" sz="2000" b="1" dirty="0">
              <a:solidFill>
                <a:srgbClr val="FF0000"/>
              </a:solidFill>
              <a:latin typeface="Century" panose="02040604050505020304" pitchFamily="18" charset="0"/>
            </a:endParaRPr>
          </a:p>
          <a:p>
            <a:r>
              <a:rPr lang="it-IT" sz="2000" b="1" dirty="0" smtClean="0">
                <a:latin typeface="Century" panose="02040604050505020304" pitchFamily="18" charset="0"/>
              </a:rPr>
              <a:t>Industria della carta (dal 1920 circa) </a:t>
            </a:r>
          </a:p>
          <a:p>
            <a:pPr marL="342900" indent="-342900">
              <a:buFont typeface="Arial" panose="020B0604020202020204" pitchFamily="34" charset="0"/>
              <a:buChar char="•"/>
            </a:pPr>
            <a:r>
              <a:rPr lang="it-IT" sz="2000" dirty="0" smtClean="0">
                <a:latin typeface="Century" panose="02040604050505020304" pitchFamily="18" charset="0"/>
              </a:rPr>
              <a:t>carte e cartoni a base di amianto </a:t>
            </a:r>
          </a:p>
          <a:p>
            <a:pPr marL="342900" indent="-342900">
              <a:buFont typeface="Arial" panose="020B0604020202020204" pitchFamily="34" charset="0"/>
              <a:buChar char="•"/>
            </a:pPr>
            <a:r>
              <a:rPr lang="it-IT" sz="2000" dirty="0" smtClean="0">
                <a:latin typeface="Century" panose="02040604050505020304" pitchFamily="18" charset="0"/>
              </a:rPr>
              <a:t>filtri (anche per sigarette) </a:t>
            </a:r>
          </a:p>
          <a:p>
            <a:pPr marL="342900" indent="-342900">
              <a:buFont typeface="Arial" panose="020B0604020202020204" pitchFamily="34" charset="0"/>
              <a:buChar char="•"/>
            </a:pPr>
            <a:r>
              <a:rPr lang="it-IT" sz="2000" dirty="0" smtClean="0">
                <a:latin typeface="Century" panose="02040604050505020304" pitchFamily="18" charset="0"/>
              </a:rPr>
              <a:t>assorbenti igienici interni </a:t>
            </a:r>
          </a:p>
          <a:p>
            <a:pPr marL="342900" indent="-342900">
              <a:buFont typeface="Arial" panose="020B0604020202020204" pitchFamily="34" charset="0"/>
              <a:buChar char="•"/>
            </a:pPr>
            <a:r>
              <a:rPr lang="it-IT" sz="2000" dirty="0" smtClean="0">
                <a:latin typeface="Century" panose="02040604050505020304" pitchFamily="18" charset="0"/>
              </a:rPr>
              <a:t>solette per scarpe </a:t>
            </a:r>
          </a:p>
          <a:p>
            <a:r>
              <a:rPr lang="it-IT" sz="2000" b="1" dirty="0" smtClean="0">
                <a:latin typeface="Century" panose="02040604050505020304" pitchFamily="18" charset="0"/>
              </a:rPr>
              <a:t> </a:t>
            </a:r>
          </a:p>
          <a:p>
            <a:r>
              <a:rPr lang="it-IT" sz="2000" b="1" dirty="0" smtClean="0">
                <a:latin typeface="Century" panose="02040604050505020304" pitchFamily="18" charset="0"/>
              </a:rPr>
              <a:t>Industria chimica (dagli anni '30) </a:t>
            </a:r>
          </a:p>
          <a:p>
            <a:pPr marL="342900" indent="-342900">
              <a:buFont typeface="Arial" panose="020B0604020202020204" pitchFamily="34" charset="0"/>
              <a:buChar char="•"/>
            </a:pPr>
            <a:r>
              <a:rPr lang="it-IT" sz="2000" dirty="0" smtClean="0">
                <a:latin typeface="Century" panose="02040604050505020304" pitchFamily="18" charset="0"/>
              </a:rPr>
              <a:t>guarnizioni per flange, premistoppa, giunzioni, ecc., in impianti chimici e petrolchimici </a:t>
            </a:r>
          </a:p>
          <a:p>
            <a:pPr marL="342900" indent="-342900">
              <a:buFont typeface="Arial" panose="020B0604020202020204" pitchFamily="34" charset="0"/>
              <a:buChar char="•"/>
            </a:pPr>
            <a:r>
              <a:rPr lang="it-IT" sz="2000" dirty="0" smtClean="0">
                <a:latin typeface="Century" panose="02040604050505020304" pitchFamily="18" charset="0"/>
              </a:rPr>
              <a:t>filtrazione e chiarificazione di liquidi alimentari (vino, birra, vodka, liquori vari) </a:t>
            </a:r>
          </a:p>
          <a:p>
            <a:pPr marL="342900" indent="-342900">
              <a:buFont typeface="Arial" panose="020B0604020202020204" pitchFamily="34" charset="0"/>
              <a:buChar char="•"/>
            </a:pPr>
            <a:r>
              <a:rPr lang="it-IT" sz="2000" dirty="0" smtClean="0">
                <a:latin typeface="Century" panose="02040604050505020304" pitchFamily="18" charset="0"/>
              </a:rPr>
              <a:t>catalizzatori</a:t>
            </a:r>
          </a:p>
        </p:txBody>
      </p:sp>
    </p:spTree>
    <p:extLst>
      <p:ext uri="{BB962C8B-B14F-4D97-AF65-F5344CB8AC3E}">
        <p14:creationId xmlns:p14="http://schemas.microsoft.com/office/powerpoint/2010/main" val="18517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15</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980728"/>
            <a:ext cx="9144000" cy="3785652"/>
          </a:xfrm>
          <a:prstGeom prst="rect">
            <a:avLst/>
          </a:prstGeom>
        </p:spPr>
        <p:txBody>
          <a:bodyPr wrap="square">
            <a:spAutoFit/>
          </a:bodyPr>
          <a:lstStyle/>
          <a:p>
            <a:pPr algn="ctr"/>
            <a:r>
              <a:rPr lang="it-IT" sz="2000" b="1" dirty="0" smtClean="0">
                <a:solidFill>
                  <a:srgbClr val="FF0000"/>
                </a:solidFill>
                <a:latin typeface="Century" panose="02040604050505020304" pitchFamily="18" charset="0"/>
              </a:rPr>
              <a:t>Amianto – usi</a:t>
            </a:r>
          </a:p>
          <a:p>
            <a:pPr algn="ctr"/>
            <a:endParaRPr lang="it-IT" sz="2000" b="1" dirty="0">
              <a:solidFill>
                <a:srgbClr val="FF0000"/>
              </a:solidFill>
              <a:latin typeface="Century" panose="02040604050505020304" pitchFamily="18" charset="0"/>
            </a:endParaRPr>
          </a:p>
          <a:p>
            <a:r>
              <a:rPr lang="it-IT" sz="2000" b="1" dirty="0" smtClean="0">
                <a:latin typeface="Century" panose="02040604050505020304" pitchFamily="18" charset="0"/>
              </a:rPr>
              <a:t>Industria cosmetica (dagli anni' 30) </a:t>
            </a:r>
          </a:p>
          <a:p>
            <a:pPr marL="342900" indent="-342900">
              <a:buFont typeface="Arial" panose="020B0604020202020204" pitchFamily="34" charset="0"/>
              <a:buChar char="•"/>
            </a:pPr>
            <a:r>
              <a:rPr lang="it-IT" sz="2000" dirty="0" smtClean="0">
                <a:latin typeface="Century" panose="02040604050505020304" pitchFamily="18" charset="0"/>
              </a:rPr>
              <a:t>ciprie, fondotinta </a:t>
            </a:r>
          </a:p>
          <a:p>
            <a:pPr marL="342900" indent="-342900">
              <a:buFont typeface="Arial" panose="020B0604020202020204" pitchFamily="34" charset="0"/>
              <a:buChar char="•"/>
            </a:pPr>
            <a:r>
              <a:rPr lang="it-IT" sz="2000" dirty="0" smtClean="0">
                <a:latin typeface="Century" panose="02040604050505020304" pitchFamily="18" charset="0"/>
              </a:rPr>
              <a:t>talchi cosmetici (solo in USA) </a:t>
            </a:r>
          </a:p>
          <a:p>
            <a:pPr marL="342900" indent="-342900">
              <a:buFont typeface="Arial" panose="020B0604020202020204" pitchFamily="34" charset="0"/>
              <a:buChar char="•"/>
            </a:pPr>
            <a:r>
              <a:rPr lang="it-IT" sz="2000" dirty="0" smtClean="0">
                <a:latin typeface="Century" panose="02040604050505020304" pitchFamily="18" charset="0"/>
              </a:rPr>
              <a:t>talchi speciali per bambini </a:t>
            </a:r>
          </a:p>
          <a:p>
            <a:pPr marL="342900" indent="-342900">
              <a:buFont typeface="Arial" panose="020B0604020202020204" pitchFamily="34" charset="0"/>
              <a:buChar char="•"/>
            </a:pPr>
            <a:r>
              <a:rPr lang="it-IT" sz="2000" dirty="0" smtClean="0">
                <a:latin typeface="Century" panose="02040604050505020304" pitchFamily="18" charset="0"/>
              </a:rPr>
              <a:t>polveri inerti in misture medicali </a:t>
            </a:r>
          </a:p>
          <a:p>
            <a:r>
              <a:rPr lang="it-IT" sz="2000" b="1" dirty="0" smtClean="0">
                <a:latin typeface="Century" panose="02040604050505020304" pitchFamily="18" charset="0"/>
              </a:rPr>
              <a:t> </a:t>
            </a:r>
          </a:p>
          <a:p>
            <a:r>
              <a:rPr lang="it-IT" sz="2000" b="1" dirty="0" smtClean="0">
                <a:latin typeface="Century" panose="02040604050505020304" pitchFamily="18" charset="0"/>
              </a:rPr>
              <a:t>Altri usi </a:t>
            </a:r>
          </a:p>
          <a:p>
            <a:pPr marL="342900" indent="-342900">
              <a:buFont typeface="Arial" panose="020B0604020202020204" pitchFamily="34" charset="0"/>
              <a:buChar char="•"/>
            </a:pPr>
            <a:r>
              <a:rPr lang="it-IT" sz="2000" dirty="0" smtClean="0">
                <a:latin typeface="Century" panose="02040604050505020304" pitchFamily="18" charset="0"/>
              </a:rPr>
              <a:t>nei cinema e teatri, come antifuoco (sipari e paratie) </a:t>
            </a:r>
          </a:p>
          <a:p>
            <a:pPr marL="342900" indent="-342900">
              <a:buFont typeface="Arial" panose="020B0604020202020204" pitchFamily="34" charset="0"/>
              <a:buChar char="•"/>
            </a:pPr>
            <a:r>
              <a:rPr lang="it-IT" sz="2000" dirty="0" smtClean="0">
                <a:latin typeface="Century" panose="02040604050505020304" pitchFamily="18" charset="0"/>
              </a:rPr>
              <a:t>come simulazione della neve in cinema e teatri </a:t>
            </a:r>
          </a:p>
          <a:p>
            <a:pPr marL="342900" indent="-342900">
              <a:buFont typeface="Arial" panose="020B0604020202020204" pitchFamily="34" charset="0"/>
              <a:buChar char="•"/>
            </a:pPr>
            <a:r>
              <a:rPr lang="it-IT" sz="2000" dirty="0" smtClean="0">
                <a:latin typeface="Century" panose="02040604050505020304" pitchFamily="18" charset="0"/>
              </a:rPr>
              <a:t>come sabbia artificiale per giochi di bambini</a:t>
            </a:r>
          </a:p>
        </p:txBody>
      </p:sp>
    </p:spTree>
    <p:extLst>
      <p:ext uri="{BB962C8B-B14F-4D97-AF65-F5344CB8AC3E}">
        <p14:creationId xmlns:p14="http://schemas.microsoft.com/office/powerpoint/2010/main" val="143977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16</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59826"/>
            <a:ext cx="208311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D:\immagini\asbest\image13.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260554"/>
            <a:ext cx="3795475" cy="266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guan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340" y="4005064"/>
            <a:ext cx="3127469" cy="20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Documenti\libro\Immag\cap2-3\fig50.jpg"/>
          <p:cNvPicPr>
            <a:picLocks noChangeAspect="1" noChangeArrowheads="1"/>
          </p:cNvPicPr>
          <p:nvPr/>
        </p:nvPicPr>
        <p:blipFill>
          <a:blip r:embed="rId7"/>
          <a:srcRect/>
          <a:stretch>
            <a:fillRect/>
          </a:stretch>
        </p:blipFill>
        <p:spPr bwMode="auto">
          <a:xfrm>
            <a:off x="6516217" y="1260554"/>
            <a:ext cx="2288720" cy="2663567"/>
          </a:xfrm>
          <a:prstGeom prst="rect">
            <a:avLst/>
          </a:prstGeom>
          <a:noFill/>
          <a:effectLst>
            <a:outerShdw dist="35921" dir="2700000" algn="ctr" rotWithShape="0">
              <a:srgbClr val="808080"/>
            </a:outerShdw>
          </a:effectLst>
        </p:spPr>
      </p:pic>
      <p:pic>
        <p:nvPicPr>
          <p:cNvPr id="15" name="Picture 11" descr="C:\Documenti\libro\Immag\cap2-3\fig49.jpg"/>
          <p:cNvPicPr>
            <a:picLocks noChangeAspect="1" noChangeArrowheads="1"/>
          </p:cNvPicPr>
          <p:nvPr/>
        </p:nvPicPr>
        <p:blipFill>
          <a:blip r:embed="rId8"/>
          <a:srcRect/>
          <a:stretch>
            <a:fillRect/>
          </a:stretch>
        </p:blipFill>
        <p:spPr bwMode="auto">
          <a:xfrm>
            <a:off x="3707904" y="4005064"/>
            <a:ext cx="3685025" cy="2087387"/>
          </a:xfrm>
          <a:prstGeom prst="rect">
            <a:avLst/>
          </a:prstGeom>
          <a:noFill/>
          <a:effectLst>
            <a:outerShdw dist="35921" dir="2700000" algn="ctr" rotWithShape="0">
              <a:srgbClr val="808080"/>
            </a:outerShdw>
          </a:effectLst>
        </p:spPr>
      </p:pic>
      <p:pic>
        <p:nvPicPr>
          <p:cNvPr id="16" name="Picture 2" descr="C:\Documenti\libro amianto\Immaginilibro\cap1\fig15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2132856"/>
            <a:ext cx="60198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491880" y="4838740"/>
            <a:ext cx="4291608" cy="369332"/>
          </a:xfrm>
          <a:prstGeom prst="rect">
            <a:avLst/>
          </a:prstGeom>
          <a:noFill/>
        </p:spPr>
        <p:txBody>
          <a:bodyPr wrap="square" rtlCol="0">
            <a:spAutoFit/>
          </a:bodyPr>
          <a:lstStyle/>
          <a:p>
            <a:pPr algn="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anose="02040604050505020304" pitchFamily="18" charset="0"/>
              </a:rPr>
              <a:t>GIOA DI VIVERE – PICASSO - 1946</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anose="02040604050505020304" pitchFamily="18" charset="0"/>
            </a:endParaRPr>
          </a:p>
        </p:txBody>
      </p:sp>
    </p:spTree>
    <p:extLst>
      <p:ext uri="{BB962C8B-B14F-4D97-AF65-F5344CB8AC3E}">
        <p14:creationId xmlns:p14="http://schemas.microsoft.com/office/powerpoint/2010/main" val="373984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17</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1268760"/>
            <a:ext cx="9144000" cy="5016758"/>
          </a:xfrm>
          <a:prstGeom prst="rect">
            <a:avLst/>
          </a:prstGeom>
        </p:spPr>
        <p:txBody>
          <a:bodyPr wrap="square">
            <a:spAutoFit/>
          </a:bodyPr>
          <a:lstStyle/>
          <a:p>
            <a:pPr algn="just"/>
            <a:r>
              <a:rPr lang="it-IT" sz="2000" dirty="0">
                <a:latin typeface="Century" panose="02040604050505020304" pitchFamily="18" charset="0"/>
              </a:rPr>
              <a:t>L’amianto è stato oggetto, negli anni, di diverse </a:t>
            </a:r>
            <a:r>
              <a:rPr lang="it-IT" sz="2000" dirty="0" smtClean="0">
                <a:latin typeface="Century" panose="02040604050505020304" pitchFamily="18" charset="0"/>
              </a:rPr>
              <a:t>normative:</a:t>
            </a:r>
          </a:p>
          <a:p>
            <a:pPr marL="342900" indent="-342900" algn="just">
              <a:buFont typeface="Arial" panose="020B0604020202020204" pitchFamily="34" charset="0"/>
              <a:buChar char="•"/>
            </a:pPr>
            <a:r>
              <a:rPr lang="it-IT" sz="2000" dirty="0" smtClean="0">
                <a:latin typeface="Century" panose="02040604050505020304" pitchFamily="18" charset="0"/>
              </a:rPr>
              <a:t>L</a:t>
            </a:r>
            <a:r>
              <a:rPr lang="it-IT" sz="2000" dirty="0">
                <a:latin typeface="Century" panose="02040604050505020304" pitchFamily="18" charset="0"/>
              </a:rPr>
              <a:t>. 455 del 12/04/1943, </a:t>
            </a:r>
            <a:r>
              <a:rPr lang="it-IT" sz="2000" dirty="0" smtClean="0">
                <a:latin typeface="Century" panose="02040604050505020304" pitchFamily="18" charset="0"/>
              </a:rPr>
              <a:t>estendeva </a:t>
            </a:r>
            <a:r>
              <a:rPr lang="it-IT" sz="2000" dirty="0">
                <a:latin typeface="Century" panose="02040604050505020304" pitchFamily="18" charset="0"/>
              </a:rPr>
              <a:t>l’assicurazione obbligatoria contro le malattie professionali </a:t>
            </a:r>
            <a:r>
              <a:rPr lang="it-IT" sz="2000" dirty="0" smtClean="0">
                <a:latin typeface="Century" panose="02040604050505020304" pitchFamily="18" charset="0"/>
              </a:rPr>
              <a:t>all’asbestosi;</a:t>
            </a:r>
          </a:p>
          <a:p>
            <a:pPr marL="342900" indent="-342900" algn="just">
              <a:buFont typeface="Arial" panose="020B0604020202020204" pitchFamily="34" charset="0"/>
              <a:buChar char="•"/>
            </a:pPr>
            <a:r>
              <a:rPr lang="it-IT" sz="2000" dirty="0" smtClean="0">
                <a:latin typeface="Century" panose="02040604050505020304" pitchFamily="18" charset="0"/>
              </a:rPr>
              <a:t>DPR </a:t>
            </a:r>
            <a:r>
              <a:rPr lang="it-IT" sz="2000" dirty="0">
                <a:latin typeface="Century" panose="02040604050505020304" pitchFamily="18" charset="0"/>
              </a:rPr>
              <a:t>24/05/1988, n. 215, finalizzato a salvaguardare la salute della popolazione, ponendo restrizioni alla immissione sul mercato e all’uso di taluni MCA.</a:t>
            </a:r>
          </a:p>
          <a:p>
            <a:pPr marL="342900" indent="-342900" algn="just">
              <a:buFont typeface="Arial" panose="020B0604020202020204" pitchFamily="34" charset="0"/>
              <a:buChar char="•"/>
            </a:pPr>
            <a:r>
              <a:rPr lang="it-IT" sz="2000" dirty="0" smtClean="0">
                <a:latin typeface="Century" panose="02040604050505020304" pitchFamily="18" charset="0"/>
              </a:rPr>
              <a:t>D</a:t>
            </a:r>
            <a:r>
              <a:rPr lang="it-IT" sz="2000" dirty="0">
                <a:latin typeface="Century" panose="02040604050505020304" pitchFamily="18" charset="0"/>
              </a:rPr>
              <a:t>. </a:t>
            </a:r>
            <a:r>
              <a:rPr lang="it-IT" sz="2000" dirty="0" err="1">
                <a:latin typeface="Century" panose="02040604050505020304" pitchFamily="18" charset="0"/>
              </a:rPr>
              <a:t>Lgs</a:t>
            </a:r>
            <a:r>
              <a:rPr lang="it-IT" sz="2000" dirty="0">
                <a:latin typeface="Century" panose="02040604050505020304" pitchFamily="18" charset="0"/>
              </a:rPr>
              <a:t>. 277/1991, finalizzato a prevenire i rischi da esposizione alle fibre </a:t>
            </a:r>
            <a:r>
              <a:rPr lang="it-IT" sz="2000" dirty="0" err="1" smtClean="0">
                <a:latin typeface="Century" panose="02040604050505020304" pitchFamily="18" charset="0"/>
              </a:rPr>
              <a:t>aerodisperse</a:t>
            </a:r>
            <a:r>
              <a:rPr lang="it-IT" sz="2000" dirty="0" smtClean="0">
                <a:latin typeface="Century" panose="02040604050505020304" pitchFamily="18" charset="0"/>
              </a:rPr>
              <a:t>;</a:t>
            </a:r>
          </a:p>
          <a:p>
            <a:pPr marL="342900" indent="-342900" algn="just">
              <a:buFont typeface="Arial" panose="020B0604020202020204" pitchFamily="34" charset="0"/>
              <a:buChar char="•"/>
            </a:pPr>
            <a:endParaRPr lang="it-IT" sz="2000" dirty="0">
              <a:latin typeface="Century" panose="02040604050505020304" pitchFamily="18" charset="0"/>
            </a:endParaRPr>
          </a:p>
          <a:p>
            <a:pPr algn="just"/>
            <a:r>
              <a:rPr lang="it-IT" sz="2000" b="1" dirty="0">
                <a:latin typeface="Century" panose="02040604050505020304" pitchFamily="18" charset="0"/>
              </a:rPr>
              <a:t>Successivamente sono stati promulgati: </a:t>
            </a:r>
          </a:p>
          <a:p>
            <a:pPr algn="just"/>
            <a:r>
              <a:rPr lang="it-IT" sz="2000" dirty="0">
                <a:latin typeface="Century" panose="02040604050505020304" pitchFamily="18" charset="0"/>
              </a:rPr>
              <a:t>la </a:t>
            </a:r>
            <a:r>
              <a:rPr lang="it-IT" sz="2000" b="1" dirty="0">
                <a:solidFill>
                  <a:srgbClr val="FF0000"/>
                </a:solidFill>
                <a:latin typeface="Century" panose="02040604050505020304" pitchFamily="18" charset="0"/>
              </a:rPr>
              <a:t>L. 257/1992</a:t>
            </a:r>
            <a:r>
              <a:rPr lang="it-IT" sz="2000" dirty="0">
                <a:latin typeface="Century" panose="02040604050505020304" pitchFamily="18" charset="0"/>
              </a:rPr>
              <a:t>, che ne ha disposto la cessazione, </a:t>
            </a:r>
            <a:r>
              <a:rPr lang="it-IT" sz="2000" dirty="0" smtClean="0">
                <a:latin typeface="Century" panose="02040604050505020304" pitchFamily="18" charset="0"/>
              </a:rPr>
              <a:t>vietando l’estrazione</a:t>
            </a:r>
            <a:r>
              <a:rPr lang="it-IT" sz="2000" dirty="0">
                <a:latin typeface="Century" panose="02040604050505020304" pitchFamily="18" charset="0"/>
              </a:rPr>
              <a:t>, l’importazione, l’esportazione, la commercializzazione e la produzione di amianto, di prodotti di amianto o di prodotti contenenti amianto; </a:t>
            </a:r>
            <a:endParaRPr lang="it-IT" sz="2000" dirty="0" smtClean="0">
              <a:latin typeface="Century" panose="02040604050505020304" pitchFamily="18" charset="0"/>
            </a:endParaRPr>
          </a:p>
          <a:p>
            <a:pPr algn="just"/>
            <a:endParaRPr lang="it-IT" sz="2000" dirty="0">
              <a:latin typeface="Century" panose="02040604050505020304" pitchFamily="18" charset="0"/>
            </a:endParaRPr>
          </a:p>
          <a:p>
            <a:pPr algn="just"/>
            <a:r>
              <a:rPr lang="it-IT" sz="2000" dirty="0">
                <a:latin typeface="Century" panose="02040604050505020304" pitchFamily="18" charset="0"/>
              </a:rPr>
              <a:t>il </a:t>
            </a:r>
            <a:r>
              <a:rPr lang="it-IT" sz="2000" b="1" dirty="0">
                <a:solidFill>
                  <a:srgbClr val="FF0000"/>
                </a:solidFill>
                <a:latin typeface="Century" panose="02040604050505020304" pitchFamily="18" charset="0"/>
              </a:rPr>
              <a:t>DM 471/1999 </a:t>
            </a:r>
            <a:r>
              <a:rPr lang="it-IT" sz="2000" dirty="0">
                <a:latin typeface="Century" panose="02040604050505020304" pitchFamily="18" charset="0"/>
              </a:rPr>
              <a:t>(oggi parte IV del D. Lgs.152/06), concernente la bonifica dei siti inquinati.</a:t>
            </a:r>
          </a:p>
        </p:txBody>
      </p:sp>
    </p:spTree>
    <p:extLst>
      <p:ext uri="{BB962C8B-B14F-4D97-AF65-F5344CB8AC3E}">
        <p14:creationId xmlns:p14="http://schemas.microsoft.com/office/powerpoint/2010/main" val="16007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18</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980728"/>
            <a:ext cx="9144000" cy="5262979"/>
          </a:xfrm>
          <a:prstGeom prst="rect">
            <a:avLst/>
          </a:prstGeom>
        </p:spPr>
        <p:txBody>
          <a:bodyPr wrap="square">
            <a:spAutoFit/>
          </a:bodyPr>
          <a:lstStyle/>
          <a:p>
            <a:pPr algn="ctr"/>
            <a:r>
              <a:rPr lang="it-IT" sz="2000" b="1" dirty="0" smtClean="0">
                <a:solidFill>
                  <a:srgbClr val="FF0000"/>
                </a:solidFill>
                <a:latin typeface="Century" panose="02040604050505020304" pitchFamily="18" charset="0"/>
              </a:rPr>
              <a:t>Legge 257/1992</a:t>
            </a:r>
          </a:p>
          <a:p>
            <a:pPr algn="ctr"/>
            <a:endParaRPr lang="it-IT" sz="2000" b="1" dirty="0">
              <a:solidFill>
                <a:srgbClr val="FF0000"/>
              </a:solidFill>
              <a:latin typeface="Century" panose="02040604050505020304" pitchFamily="18" charset="0"/>
            </a:endParaRPr>
          </a:p>
          <a:p>
            <a:pPr algn="just"/>
            <a:r>
              <a:rPr lang="it-IT" sz="2000" dirty="0" smtClean="0">
                <a:latin typeface="Century" panose="02040604050505020304" pitchFamily="18" charset="0"/>
              </a:rPr>
              <a:t>la </a:t>
            </a:r>
            <a:r>
              <a:rPr lang="it-IT" sz="2000" dirty="0">
                <a:latin typeface="Century" panose="02040604050505020304" pitchFamily="18" charset="0"/>
              </a:rPr>
              <a:t>legge n. 257 richiedeva che le Regioni adottassero </a:t>
            </a:r>
            <a:r>
              <a:rPr lang="it-IT" sz="2000" dirty="0" smtClean="0">
                <a:latin typeface="Century" panose="02040604050505020304" pitchFamily="18" charset="0"/>
              </a:rPr>
              <a:t>appositi </a:t>
            </a:r>
            <a:r>
              <a:rPr lang="it-IT" sz="2000" dirty="0">
                <a:latin typeface="Century" panose="02040604050505020304" pitchFamily="18" charset="0"/>
              </a:rPr>
              <a:t>piani di decontaminazione, smaltimento e </a:t>
            </a:r>
            <a:r>
              <a:rPr lang="it-IT" sz="2000" dirty="0" smtClean="0">
                <a:latin typeface="Century" panose="02040604050505020304" pitchFamily="18" charset="0"/>
              </a:rPr>
              <a:t>bonifica:</a:t>
            </a:r>
            <a:endParaRPr lang="it-IT" sz="2000" dirty="0">
              <a:latin typeface="Century" panose="02040604050505020304" pitchFamily="18" charset="0"/>
            </a:endParaRPr>
          </a:p>
          <a:p>
            <a:pPr marL="342900" indent="-342900" algn="just">
              <a:buFont typeface="Arial" pitchFamily="34" charset="0"/>
              <a:buChar char="•"/>
            </a:pPr>
            <a:r>
              <a:rPr lang="it-IT" sz="2000" u="sng" dirty="0">
                <a:latin typeface="Century" panose="02040604050505020304" pitchFamily="18" charset="0"/>
              </a:rPr>
              <a:t>i</a:t>
            </a:r>
            <a:r>
              <a:rPr lang="it-IT" sz="2000" u="sng" dirty="0" smtClean="0">
                <a:latin typeface="Century" panose="02040604050505020304" pitchFamily="18" charset="0"/>
              </a:rPr>
              <a:t>l </a:t>
            </a:r>
            <a:r>
              <a:rPr lang="it-IT" sz="2000" u="sng" dirty="0">
                <a:latin typeface="Century" panose="02040604050505020304" pitchFamily="18" charset="0"/>
              </a:rPr>
              <a:t>censimento delle imprese</a:t>
            </a:r>
            <a:r>
              <a:rPr lang="it-IT" sz="2000" dirty="0">
                <a:latin typeface="Century" panose="02040604050505020304" pitchFamily="18" charset="0"/>
              </a:rPr>
              <a:t> che utilizzano o abbiano utilizzato amianto nelle rispettive attività produttive e delle imprese che operano nelle attività di smaltimento o di </a:t>
            </a:r>
            <a:r>
              <a:rPr lang="it-IT" sz="2000" dirty="0" smtClean="0">
                <a:latin typeface="Century" panose="02040604050505020304" pitchFamily="18" charset="0"/>
              </a:rPr>
              <a:t>bonifica;</a:t>
            </a:r>
          </a:p>
          <a:p>
            <a:pPr marL="342900" indent="-342900" algn="just">
              <a:buFont typeface="Arial" pitchFamily="34" charset="0"/>
              <a:buChar char="•"/>
            </a:pPr>
            <a:r>
              <a:rPr lang="it-IT" sz="2000" u="sng" dirty="0" smtClean="0">
                <a:latin typeface="Century" panose="02040604050505020304" pitchFamily="18" charset="0"/>
              </a:rPr>
              <a:t>il </a:t>
            </a:r>
            <a:r>
              <a:rPr lang="it-IT" sz="2000" u="sng" dirty="0">
                <a:latin typeface="Century" panose="02040604050505020304" pitchFamily="18" charset="0"/>
              </a:rPr>
              <a:t>censimento degli edifici</a:t>
            </a:r>
            <a:r>
              <a:rPr lang="it-IT" sz="2000" dirty="0">
                <a:latin typeface="Century" panose="02040604050505020304" pitchFamily="18" charset="0"/>
              </a:rPr>
              <a:t> nei quali siano presenti materiali o prodotti contenenti amianto libero o in matrice </a:t>
            </a:r>
            <a:r>
              <a:rPr lang="it-IT" sz="2000" dirty="0" smtClean="0">
                <a:latin typeface="Century" panose="02040604050505020304" pitchFamily="18" charset="0"/>
              </a:rPr>
              <a:t>friabile.</a:t>
            </a:r>
            <a:endParaRPr lang="it-IT" sz="2000" dirty="0" smtClean="0">
              <a:latin typeface="Century" panose="02040604050505020304" pitchFamily="18" charset="0"/>
            </a:endParaRPr>
          </a:p>
          <a:p>
            <a:pPr marL="342900" indent="-342900" algn="just">
              <a:buFont typeface="Arial" pitchFamily="34" charset="0"/>
              <a:buChar char="•"/>
            </a:pPr>
            <a:r>
              <a:rPr lang="it-IT" sz="2000" u="sng" dirty="0" smtClean="0">
                <a:latin typeface="Century" panose="02040604050505020304" pitchFamily="18" charset="0"/>
              </a:rPr>
              <a:t>l’individuazione </a:t>
            </a:r>
            <a:r>
              <a:rPr lang="it-IT" sz="2000" u="sng" dirty="0">
                <a:latin typeface="Century" panose="02040604050505020304" pitchFamily="18" charset="0"/>
              </a:rPr>
              <a:t>dei siti</a:t>
            </a:r>
            <a:r>
              <a:rPr lang="it-IT" sz="2000" dirty="0">
                <a:latin typeface="Century" panose="02040604050505020304" pitchFamily="18" charset="0"/>
              </a:rPr>
              <a:t> che devono essere utilizzati per l'attività di smaltimento dei rifiuti di amianto.</a:t>
            </a:r>
          </a:p>
          <a:p>
            <a:pPr algn="just"/>
            <a:endParaRPr lang="it-IT" sz="2000" dirty="0" smtClean="0">
              <a:latin typeface="Century" panose="02040604050505020304" pitchFamily="18" charset="0"/>
            </a:endParaRPr>
          </a:p>
          <a:p>
            <a:pPr algn="just"/>
            <a:r>
              <a:rPr lang="it-IT" sz="2000" dirty="0">
                <a:latin typeface="Century" panose="02040604050505020304" pitchFamily="18" charset="0"/>
              </a:rPr>
              <a:t>Infine, presso le ASL, cui è affidato il controllo degli edifici contenenti amianto, va istituito un registro nel quale è indicata la localizzazione dell’amianto</a:t>
            </a:r>
            <a:endParaRPr lang="it-IT" sz="2000" dirty="0" smtClean="0">
              <a:latin typeface="Century" panose="02040604050505020304" pitchFamily="18" charset="0"/>
            </a:endParaRPr>
          </a:p>
          <a:p>
            <a:endParaRPr lang="it-IT" sz="2000" dirty="0" smtClean="0">
              <a:latin typeface="Century" panose="02040604050505020304" pitchFamily="18" charset="0"/>
            </a:endParaRPr>
          </a:p>
          <a:p>
            <a:pPr algn="ctr"/>
            <a:r>
              <a:rPr lang="it-IT" sz="1600" b="1" i="1" dirty="0" smtClean="0">
                <a:solidFill>
                  <a:srgbClr val="00B050"/>
                </a:solidFill>
                <a:latin typeface="Century" panose="02040604050505020304" pitchFamily="18" charset="0"/>
              </a:rPr>
              <a:t>Solo 13 regioni hanno un piano regionale. Solo 11 hanno iniziato il censimento degli edifici  </a:t>
            </a:r>
            <a:endParaRPr lang="it-IT" sz="1600" b="1" i="1" dirty="0" smtClean="0">
              <a:solidFill>
                <a:srgbClr val="00B050"/>
              </a:solidFill>
              <a:latin typeface="Century" panose="02040604050505020304" pitchFamily="18" charset="0"/>
            </a:endParaRPr>
          </a:p>
        </p:txBody>
      </p:sp>
    </p:spTree>
    <p:extLst>
      <p:ext uri="{BB962C8B-B14F-4D97-AF65-F5344CB8AC3E}">
        <p14:creationId xmlns:p14="http://schemas.microsoft.com/office/powerpoint/2010/main" val="29692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Indice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19</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ma 11"/>
          <p:cNvGraphicFramePr/>
          <p:nvPr>
            <p:extLst>
              <p:ext uri="{D42A27DB-BD31-4B8C-83A1-F6EECF244321}">
                <p14:modId xmlns:p14="http://schemas.microsoft.com/office/powerpoint/2010/main" val="3180537787"/>
              </p:ext>
            </p:extLst>
          </p:nvPr>
        </p:nvGraphicFramePr>
        <p:xfrm>
          <a:off x="539552" y="1397000"/>
          <a:ext cx="80648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80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Indice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ma 11"/>
          <p:cNvGraphicFramePr/>
          <p:nvPr>
            <p:extLst>
              <p:ext uri="{D42A27DB-BD31-4B8C-83A1-F6EECF244321}">
                <p14:modId xmlns:p14="http://schemas.microsoft.com/office/powerpoint/2010/main" val="2743561034"/>
              </p:ext>
            </p:extLst>
          </p:nvPr>
        </p:nvGraphicFramePr>
        <p:xfrm>
          <a:off x="539552" y="1397000"/>
          <a:ext cx="806489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84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Contaminazione terreni e falde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20</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412776"/>
            <a:ext cx="9144000" cy="5027017"/>
          </a:xfrm>
          <a:prstGeom prst="rect">
            <a:avLst/>
          </a:prstGeom>
          <a:noFill/>
        </p:spPr>
        <p:txBody>
          <a:bodyPr wrap="square" rtlCol="0">
            <a:spAutoFit/>
          </a:bodyPr>
          <a:lstStyle/>
          <a:p>
            <a:pPr algn="just">
              <a:lnSpc>
                <a:spcPct val="110000"/>
              </a:lnSpc>
              <a:spcBef>
                <a:spcPts val="1125"/>
              </a:spcBef>
            </a:pPr>
            <a:r>
              <a:rPr lang="it-IT" sz="2000" dirty="0">
                <a:latin typeface="Century" pitchFamily="18" charset="0"/>
              </a:rPr>
              <a:t>Il D. </a:t>
            </a:r>
            <a:r>
              <a:rPr lang="it-IT" sz="2000" dirty="0" err="1">
                <a:latin typeface="Century" pitchFamily="18" charset="0"/>
              </a:rPr>
              <a:t>Lgs</a:t>
            </a:r>
            <a:r>
              <a:rPr lang="it-IT" sz="2000" dirty="0">
                <a:latin typeface="Century" pitchFamily="18" charset="0"/>
              </a:rPr>
              <a:t>. 152/06 </a:t>
            </a:r>
            <a:r>
              <a:rPr lang="it-IT" sz="2000" dirty="0" smtClean="0">
                <a:latin typeface="Century" pitchFamily="18" charset="0"/>
              </a:rPr>
              <a:t>regolamenta la determinazione di un sito inquinato e ne obbliga la </a:t>
            </a:r>
            <a:r>
              <a:rPr lang="it-IT" sz="2000" dirty="0">
                <a:latin typeface="Century" pitchFamily="18" charset="0"/>
              </a:rPr>
              <a:t>bonifica quando vi sia il superamento dei limiti </a:t>
            </a:r>
            <a:r>
              <a:rPr lang="it-IT" sz="2000" dirty="0" smtClean="0">
                <a:latin typeface="Century" pitchFamily="18" charset="0"/>
              </a:rPr>
              <a:t>fissati</a:t>
            </a:r>
          </a:p>
          <a:p>
            <a:pPr algn="just">
              <a:lnSpc>
                <a:spcPct val="110000"/>
              </a:lnSpc>
              <a:spcBef>
                <a:spcPts val="1125"/>
              </a:spcBef>
            </a:pPr>
            <a:endParaRPr lang="it-IT" sz="2000" dirty="0" smtClean="0">
              <a:latin typeface="Century" pitchFamily="18" charset="0"/>
            </a:endParaRPr>
          </a:p>
          <a:p>
            <a:pPr algn="just">
              <a:lnSpc>
                <a:spcPct val="110000"/>
              </a:lnSpc>
              <a:spcBef>
                <a:spcPts val="1125"/>
              </a:spcBef>
            </a:pPr>
            <a:r>
              <a:rPr lang="it-IT" sz="2000" b="1" dirty="0" smtClean="0">
                <a:solidFill>
                  <a:srgbClr val="FF0000"/>
                </a:solidFill>
                <a:latin typeface="Century" pitchFamily="18" charset="0"/>
              </a:rPr>
              <a:t>Per </a:t>
            </a:r>
            <a:r>
              <a:rPr lang="it-IT" sz="2000" b="1" dirty="0">
                <a:solidFill>
                  <a:srgbClr val="FF0000"/>
                </a:solidFill>
                <a:latin typeface="Century" pitchFamily="18" charset="0"/>
              </a:rPr>
              <a:t>l’amianto, il decreto fissa un valore limite di concentrazione pari a 1.000 mg/kg (come fibre libere) nel suolo e nel sottosuolo</a:t>
            </a:r>
            <a:r>
              <a:rPr lang="it-IT" sz="2000" b="1" dirty="0" smtClean="0">
                <a:solidFill>
                  <a:srgbClr val="FF0000"/>
                </a:solidFill>
                <a:latin typeface="Century" pitchFamily="18" charset="0"/>
              </a:rPr>
              <a:t>.</a:t>
            </a:r>
          </a:p>
          <a:p>
            <a:pPr algn="just">
              <a:lnSpc>
                <a:spcPct val="110000"/>
              </a:lnSpc>
              <a:spcBef>
                <a:spcPts val="1125"/>
              </a:spcBef>
            </a:pPr>
            <a:endParaRPr lang="it-IT" sz="2000" b="1" dirty="0">
              <a:solidFill>
                <a:srgbClr val="FF0000"/>
              </a:solidFill>
              <a:latin typeface="Century" pitchFamily="18" charset="0"/>
            </a:endParaRPr>
          </a:p>
          <a:p>
            <a:pPr algn="just">
              <a:lnSpc>
                <a:spcPct val="110000"/>
              </a:lnSpc>
              <a:spcBef>
                <a:spcPts val="1125"/>
              </a:spcBef>
            </a:pPr>
            <a:r>
              <a:rPr lang="it-IT" sz="2000" dirty="0">
                <a:latin typeface="Century" pitchFamily="18" charset="0"/>
              </a:rPr>
              <a:t>Per stabilire se il terreno su cui insiste lo stabilimento comporta un inquinamento da amianto occorre procedere ad opportuni rilevamenti (carotaggi). Qualora da tali accertamenti dovesse risultare un superamento di detto limite, il D.M. 14 maggio 1996 richiede la bonifica del suolo, con rimozione dell’amianto, </a:t>
            </a:r>
            <a:r>
              <a:rPr lang="it-IT" sz="2000" b="1" u="sng" dirty="0">
                <a:latin typeface="Century" pitchFamily="18" charset="0"/>
              </a:rPr>
              <a:t>solo</a:t>
            </a:r>
            <a:r>
              <a:rPr lang="it-IT" sz="2000" dirty="0">
                <a:latin typeface="Century" pitchFamily="18" charset="0"/>
              </a:rPr>
              <a:t> nei casi in cui si renda necessaria una escavazione del suolo stesso, ad  esempio per realizzare fondazioni o altro.</a:t>
            </a:r>
          </a:p>
          <a:p>
            <a:endParaRPr lang="it-IT" sz="2000" dirty="0" smtClean="0">
              <a:latin typeface="Century" pitchFamily="18" charset="0"/>
            </a:endParaRPr>
          </a:p>
        </p:txBody>
      </p:sp>
    </p:spTree>
    <p:extLst>
      <p:ext uri="{BB962C8B-B14F-4D97-AF65-F5344CB8AC3E}">
        <p14:creationId xmlns:p14="http://schemas.microsoft.com/office/powerpoint/2010/main" val="23623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Contaminazione terreni e falde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21</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412776"/>
            <a:ext cx="9144000" cy="3970318"/>
          </a:xfrm>
          <a:prstGeom prst="rect">
            <a:avLst/>
          </a:prstGeom>
          <a:noFill/>
        </p:spPr>
        <p:txBody>
          <a:bodyPr wrap="square" rtlCol="0">
            <a:spAutoFit/>
          </a:bodyPr>
          <a:lstStyle/>
          <a:p>
            <a:r>
              <a:rPr lang="it-IT" sz="2400" b="1" dirty="0" smtClean="0">
                <a:latin typeface="Century" pitchFamily="18" charset="0"/>
              </a:rPr>
              <a:t>Metodi di Analisi</a:t>
            </a:r>
          </a:p>
          <a:p>
            <a:endParaRPr lang="it-IT" sz="2400" b="1" dirty="0" smtClean="0">
              <a:latin typeface="Century" pitchFamily="18" charset="0"/>
            </a:endParaRPr>
          </a:p>
          <a:p>
            <a:r>
              <a:rPr lang="it-IT" sz="2400" b="1" dirty="0">
                <a:latin typeface="Century" pitchFamily="18" charset="0"/>
              </a:rPr>
              <a:t>	</a:t>
            </a:r>
            <a:r>
              <a:rPr lang="it-IT" sz="2400" b="1" dirty="0" smtClean="0">
                <a:latin typeface="Century" pitchFamily="18" charset="0"/>
              </a:rPr>
              <a:t>Terreno</a:t>
            </a:r>
          </a:p>
          <a:p>
            <a:r>
              <a:rPr lang="it-IT" sz="2000" dirty="0" smtClean="0">
                <a:latin typeface="Century" pitchFamily="18" charset="0"/>
              </a:rPr>
              <a:t>UNI 10802 –2004 Rifiuti liquidi, granulari, pastosi </a:t>
            </a:r>
            <a:r>
              <a:rPr lang="it-IT" sz="2000" dirty="0">
                <a:latin typeface="Century" pitchFamily="18" charset="0"/>
              </a:rPr>
              <a:t>e fanghi - che nel caso di presenza di amianto </a:t>
            </a:r>
            <a:r>
              <a:rPr lang="it-IT" sz="2000" dirty="0" smtClean="0">
                <a:latin typeface="Century" pitchFamily="18" charset="0"/>
              </a:rPr>
              <a:t>risulta </a:t>
            </a:r>
            <a:r>
              <a:rPr lang="it-IT" sz="2000" dirty="0">
                <a:latin typeface="Century" pitchFamily="18" charset="0"/>
              </a:rPr>
              <a:t>inadeguata poiché </a:t>
            </a:r>
            <a:r>
              <a:rPr lang="it-IT" sz="2000" dirty="0" smtClean="0">
                <a:latin typeface="Century" pitchFamily="18" charset="0"/>
              </a:rPr>
              <a:t>la caratterizzazione </a:t>
            </a:r>
            <a:r>
              <a:rPr lang="it-IT" sz="2000" dirty="0">
                <a:latin typeface="Century" pitchFamily="18" charset="0"/>
              </a:rPr>
              <a:t>quantitativa, con le procedure indicate, è sicuramente sottostimata, infatti possono risultare esclusi</a:t>
            </a:r>
            <a:r>
              <a:rPr lang="it-IT" sz="2000" dirty="0" smtClean="0">
                <a:latin typeface="Century" pitchFamily="18" charset="0"/>
              </a:rPr>
              <a:t>:</a:t>
            </a:r>
          </a:p>
          <a:p>
            <a:endParaRPr lang="it-IT" sz="2000" dirty="0">
              <a:latin typeface="Century" pitchFamily="18" charset="0"/>
            </a:endParaRPr>
          </a:p>
          <a:p>
            <a:endParaRPr lang="it-IT" sz="2000" dirty="0">
              <a:latin typeface="Century" pitchFamily="18" charset="0"/>
            </a:endParaRPr>
          </a:p>
          <a:p>
            <a:pPr marL="342900" indent="-342900">
              <a:buFont typeface="Arial" pitchFamily="34" charset="0"/>
              <a:buChar char="•"/>
            </a:pPr>
            <a:r>
              <a:rPr lang="it-IT" sz="2000" dirty="0">
                <a:latin typeface="Century" pitchFamily="18" charset="0"/>
              </a:rPr>
              <a:t>fascetti di fibre libere (es. </a:t>
            </a:r>
            <a:r>
              <a:rPr lang="it-IT" sz="2000" dirty="0" smtClean="0">
                <a:latin typeface="Century" pitchFamily="18" charset="0"/>
              </a:rPr>
              <a:t>friabili</a:t>
            </a:r>
            <a:r>
              <a:rPr lang="it-IT" sz="2000" dirty="0">
                <a:latin typeface="Century" pitchFamily="18" charset="0"/>
              </a:rPr>
              <a:t>);</a:t>
            </a:r>
          </a:p>
          <a:p>
            <a:pPr marL="342900" indent="-342900">
              <a:buFont typeface="Arial" pitchFamily="34" charset="0"/>
              <a:buChar char="•"/>
            </a:pPr>
            <a:r>
              <a:rPr lang="it-IT" sz="2000" dirty="0">
                <a:latin typeface="Century" pitchFamily="18" charset="0"/>
              </a:rPr>
              <a:t>piccoli frammenti e/o agglomerati di dimensioni intermedie ai setacci.</a:t>
            </a:r>
          </a:p>
          <a:p>
            <a:endParaRPr lang="it-IT" sz="2000" dirty="0">
              <a:latin typeface="Century" pitchFamily="18" charset="0"/>
            </a:endParaRPr>
          </a:p>
        </p:txBody>
      </p:sp>
    </p:spTree>
    <p:extLst>
      <p:ext uri="{BB962C8B-B14F-4D97-AF65-F5344CB8AC3E}">
        <p14:creationId xmlns:p14="http://schemas.microsoft.com/office/powerpoint/2010/main" val="212739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Contaminazione terreni e falde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22</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412776"/>
            <a:ext cx="9144000" cy="1508105"/>
          </a:xfrm>
          <a:prstGeom prst="rect">
            <a:avLst/>
          </a:prstGeom>
          <a:noFill/>
        </p:spPr>
        <p:txBody>
          <a:bodyPr wrap="square" rtlCol="0">
            <a:spAutoFit/>
          </a:bodyPr>
          <a:lstStyle/>
          <a:p>
            <a:r>
              <a:rPr lang="it-IT" sz="2400" b="1" dirty="0" smtClean="0">
                <a:latin typeface="Century" pitchFamily="18" charset="0"/>
              </a:rPr>
              <a:t>Metodi di Analisi</a:t>
            </a:r>
          </a:p>
          <a:p>
            <a:endParaRPr lang="it-IT" sz="2400" b="1" dirty="0" smtClean="0">
              <a:latin typeface="Century" pitchFamily="18" charset="0"/>
            </a:endParaRPr>
          </a:p>
          <a:p>
            <a:r>
              <a:rPr lang="it-IT" sz="2400" b="1" dirty="0">
                <a:latin typeface="Century" pitchFamily="18" charset="0"/>
              </a:rPr>
              <a:t>	</a:t>
            </a:r>
            <a:r>
              <a:rPr lang="it-IT" sz="2400" b="1" dirty="0" smtClean="0">
                <a:latin typeface="Century" pitchFamily="18" charset="0"/>
              </a:rPr>
              <a:t>Terreno</a:t>
            </a:r>
          </a:p>
          <a:p>
            <a:r>
              <a:rPr lang="it-IT" sz="2000" b="1" dirty="0" smtClean="0">
                <a:latin typeface="Century" pitchFamily="18" charset="0"/>
              </a:rPr>
              <a:t>	</a:t>
            </a:r>
            <a:endParaRPr lang="it-IT" sz="2000" dirty="0" smtClean="0">
              <a:latin typeface="Century"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7" y="2636912"/>
            <a:ext cx="45053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4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Contaminazione terreni e falde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23</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412776"/>
            <a:ext cx="9144000" cy="4154984"/>
          </a:xfrm>
          <a:prstGeom prst="rect">
            <a:avLst/>
          </a:prstGeom>
          <a:noFill/>
        </p:spPr>
        <p:txBody>
          <a:bodyPr wrap="square" rtlCol="0">
            <a:spAutoFit/>
          </a:bodyPr>
          <a:lstStyle/>
          <a:p>
            <a:r>
              <a:rPr lang="it-IT" sz="2400" b="1" dirty="0" smtClean="0">
                <a:latin typeface="Century" pitchFamily="18" charset="0"/>
              </a:rPr>
              <a:t>Come </a:t>
            </a:r>
            <a:r>
              <a:rPr lang="it-IT" sz="2400" b="1" dirty="0" smtClean="0">
                <a:latin typeface="Century" pitchFamily="18" charset="0"/>
              </a:rPr>
              <a:t>l’Amianto può contaminare terreno </a:t>
            </a:r>
            <a:r>
              <a:rPr lang="it-IT" sz="2400" b="1" dirty="0" smtClean="0">
                <a:latin typeface="Century" pitchFamily="18" charset="0"/>
              </a:rPr>
              <a:t>e </a:t>
            </a:r>
            <a:r>
              <a:rPr lang="it-IT" sz="2400" b="1" dirty="0" smtClean="0">
                <a:latin typeface="Century" pitchFamily="18" charset="0"/>
              </a:rPr>
              <a:t>falde</a:t>
            </a:r>
            <a:r>
              <a:rPr lang="it-IT" sz="2400" b="1" dirty="0" smtClean="0">
                <a:latin typeface="Century" pitchFamily="18" charset="0"/>
              </a:rPr>
              <a:t>:</a:t>
            </a:r>
          </a:p>
          <a:p>
            <a:endParaRPr lang="it-IT" sz="2400" dirty="0">
              <a:latin typeface="Century" pitchFamily="18" charset="0"/>
            </a:endParaRPr>
          </a:p>
          <a:p>
            <a:pPr marL="342900" indent="-342900">
              <a:lnSpc>
                <a:spcPct val="150000"/>
              </a:lnSpc>
              <a:buFont typeface="Arial" pitchFamily="34" charset="0"/>
              <a:buChar char="•"/>
            </a:pPr>
            <a:r>
              <a:rPr lang="it-IT" sz="2400" i="1" dirty="0" smtClean="0">
                <a:latin typeface="Century" pitchFamily="18" charset="0"/>
              </a:rPr>
              <a:t>Amianto presente in natura nelle rocce</a:t>
            </a:r>
          </a:p>
          <a:p>
            <a:pPr marL="342900" indent="-342900">
              <a:lnSpc>
                <a:spcPct val="150000"/>
              </a:lnSpc>
              <a:buFont typeface="Arial" pitchFamily="34" charset="0"/>
              <a:buChar char="•"/>
            </a:pPr>
            <a:r>
              <a:rPr lang="it-IT" sz="2400" dirty="0" smtClean="0">
                <a:latin typeface="Century" pitchFamily="18" charset="0"/>
              </a:rPr>
              <a:t>Opere civili in cemento amianto </a:t>
            </a:r>
            <a:r>
              <a:rPr lang="it-IT" sz="2400" dirty="0" smtClean="0">
                <a:latin typeface="Century" pitchFamily="18" charset="0"/>
              </a:rPr>
              <a:t>(es. tubazioni</a:t>
            </a:r>
            <a:r>
              <a:rPr lang="it-IT" sz="2400" dirty="0" smtClean="0">
                <a:latin typeface="Century" pitchFamily="18" charset="0"/>
              </a:rPr>
              <a:t>)</a:t>
            </a:r>
          </a:p>
          <a:p>
            <a:pPr marL="342900" indent="-342900">
              <a:lnSpc>
                <a:spcPct val="150000"/>
              </a:lnSpc>
              <a:buFont typeface="Arial" pitchFamily="34" charset="0"/>
              <a:buChar char="•"/>
            </a:pPr>
            <a:r>
              <a:rPr lang="it-IT" sz="2400" dirty="0" smtClean="0">
                <a:latin typeface="Century" pitchFamily="18" charset="0"/>
              </a:rPr>
              <a:t>Opere ferroviarie</a:t>
            </a:r>
          </a:p>
          <a:p>
            <a:pPr marL="342900" indent="-342900">
              <a:lnSpc>
                <a:spcPct val="150000"/>
              </a:lnSpc>
              <a:buFont typeface="Arial" pitchFamily="34" charset="0"/>
              <a:buChar char="•"/>
            </a:pPr>
            <a:r>
              <a:rPr lang="it-IT" sz="2400" dirty="0" smtClean="0">
                <a:latin typeface="Century" pitchFamily="18" charset="0"/>
              </a:rPr>
              <a:t>Nei pressi degli stabilimenti delle industrie che producono o utilizzano prodotti che contenevano amianto</a:t>
            </a:r>
          </a:p>
          <a:p>
            <a:pPr marL="342900" indent="-342900">
              <a:lnSpc>
                <a:spcPct val="150000"/>
              </a:lnSpc>
              <a:buFont typeface="Arial" pitchFamily="34" charset="0"/>
              <a:buChar char="•"/>
            </a:pPr>
            <a:r>
              <a:rPr lang="it-IT" sz="2400" dirty="0" smtClean="0">
                <a:latin typeface="Century" pitchFamily="18" charset="0"/>
              </a:rPr>
              <a:t>Sversamenti non corretti</a:t>
            </a:r>
          </a:p>
        </p:txBody>
      </p:sp>
    </p:spTree>
    <p:extLst>
      <p:ext uri="{BB962C8B-B14F-4D97-AF65-F5344CB8AC3E}">
        <p14:creationId xmlns:p14="http://schemas.microsoft.com/office/powerpoint/2010/main" val="230244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Contaminazione terreni e falde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24</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412776"/>
            <a:ext cx="8819964" cy="4278094"/>
          </a:xfrm>
          <a:prstGeom prst="rect">
            <a:avLst/>
          </a:prstGeom>
          <a:noFill/>
        </p:spPr>
        <p:txBody>
          <a:bodyPr wrap="square" rtlCol="0">
            <a:spAutoFit/>
          </a:bodyPr>
          <a:lstStyle/>
          <a:p>
            <a:r>
              <a:rPr lang="it-IT" sz="2400" b="1" dirty="0" smtClean="0">
                <a:latin typeface="Century" pitchFamily="18" charset="0"/>
              </a:rPr>
              <a:t>Pericolosità nei terreni</a:t>
            </a:r>
          </a:p>
          <a:p>
            <a:endParaRPr lang="it-IT" sz="2400" b="1" dirty="0" smtClean="0">
              <a:latin typeface="Century" pitchFamily="18" charset="0"/>
            </a:endParaRPr>
          </a:p>
          <a:p>
            <a:pPr algn="just"/>
            <a:r>
              <a:rPr lang="it-IT" sz="2000" dirty="0" smtClean="0">
                <a:latin typeface="Century" pitchFamily="18" charset="0"/>
              </a:rPr>
              <a:t>	La </a:t>
            </a:r>
            <a:r>
              <a:rPr lang="it-IT" sz="2000" dirty="0">
                <a:latin typeface="Century" pitchFamily="18" charset="0"/>
              </a:rPr>
              <a:t>presenza di materiali contenenti amianto </a:t>
            </a:r>
            <a:r>
              <a:rPr lang="it-IT" sz="2000" dirty="0" smtClean="0">
                <a:latin typeface="Century" pitchFamily="18" charset="0"/>
              </a:rPr>
              <a:t>non </a:t>
            </a:r>
            <a:r>
              <a:rPr lang="it-IT" sz="2000" dirty="0">
                <a:latin typeface="Century" pitchFamily="18" charset="0"/>
              </a:rPr>
              <a:t>comporta, di per </a:t>
            </a:r>
            <a:r>
              <a:rPr lang="it-IT" sz="2000" dirty="0" smtClean="0">
                <a:latin typeface="Century" pitchFamily="18" charset="0"/>
              </a:rPr>
              <a:t>	sé</a:t>
            </a:r>
            <a:r>
              <a:rPr lang="it-IT" sz="2000" dirty="0">
                <a:latin typeface="Century" pitchFamily="18" charset="0"/>
              </a:rPr>
              <a:t>, un pericolo immediato per la salute degli occupanti. Se tali </a:t>
            </a:r>
            <a:r>
              <a:rPr lang="it-IT" sz="2000" dirty="0" smtClean="0">
                <a:latin typeface="Century" pitchFamily="18" charset="0"/>
              </a:rPr>
              <a:t>	manufatti </a:t>
            </a:r>
            <a:r>
              <a:rPr lang="it-IT" sz="2000" dirty="0">
                <a:latin typeface="Century" pitchFamily="18" charset="0"/>
              </a:rPr>
              <a:t>sono in buone condizioni e non vengono manomessi è </a:t>
            </a:r>
            <a:r>
              <a:rPr lang="it-IT" sz="2000" dirty="0" smtClean="0">
                <a:latin typeface="Century" pitchFamily="18" charset="0"/>
              </a:rPr>
              <a:t>	estremamente </a:t>
            </a:r>
            <a:r>
              <a:rPr lang="it-IT" sz="2000" dirty="0">
                <a:latin typeface="Century" pitchFamily="18" charset="0"/>
              </a:rPr>
              <a:t>improbabile il rilascio di fibre in atmosfera. Il </a:t>
            </a:r>
            <a:r>
              <a:rPr lang="it-IT" sz="2000" dirty="0" smtClean="0">
                <a:latin typeface="Century" pitchFamily="18" charset="0"/>
              </a:rPr>
              <a:t>	rischio</a:t>
            </a:r>
            <a:r>
              <a:rPr lang="it-IT" sz="2000" dirty="0">
                <a:latin typeface="Century" pitchFamily="18" charset="0"/>
              </a:rPr>
              <a:t>, </a:t>
            </a:r>
            <a:r>
              <a:rPr lang="it-IT" sz="2000" dirty="0" smtClean="0">
                <a:latin typeface="Century" pitchFamily="18" charset="0"/>
              </a:rPr>
              <a:t>d’altra </a:t>
            </a:r>
            <a:r>
              <a:rPr lang="it-IT" sz="2000" dirty="0">
                <a:latin typeface="Century" pitchFamily="18" charset="0"/>
              </a:rPr>
              <a:t>parte, esiste qualora interventi manutentivi, </a:t>
            </a:r>
            <a:r>
              <a:rPr lang="it-IT" sz="2000" dirty="0" smtClean="0">
                <a:latin typeface="Century" pitchFamily="18" charset="0"/>
              </a:rPr>
              <a:t>	vandalismo</a:t>
            </a:r>
            <a:r>
              <a:rPr lang="it-IT" sz="2000" dirty="0">
                <a:latin typeface="Century" pitchFamily="18" charset="0"/>
              </a:rPr>
              <a:t>, </a:t>
            </a:r>
            <a:r>
              <a:rPr lang="it-IT" sz="2000" dirty="0" smtClean="0">
                <a:latin typeface="Century" pitchFamily="18" charset="0"/>
              </a:rPr>
              <a:t>	usura, invecchiamento </a:t>
            </a:r>
            <a:r>
              <a:rPr lang="it-IT" sz="2000" dirty="0">
                <a:latin typeface="Century" pitchFamily="18" charset="0"/>
              </a:rPr>
              <a:t>etc., deteriorino le </a:t>
            </a:r>
            <a:r>
              <a:rPr lang="it-IT" sz="2000" dirty="0" smtClean="0">
                <a:latin typeface="Century" pitchFamily="18" charset="0"/>
              </a:rPr>
              <a:t>	caratteristiche </a:t>
            </a:r>
            <a:r>
              <a:rPr lang="it-IT" sz="2000" dirty="0">
                <a:latin typeface="Century" pitchFamily="18" charset="0"/>
              </a:rPr>
              <a:t>di coesione </a:t>
            </a:r>
            <a:r>
              <a:rPr lang="it-IT" sz="2000" dirty="0" smtClean="0">
                <a:latin typeface="Century" pitchFamily="18" charset="0"/>
              </a:rPr>
              <a:t>facilitando </a:t>
            </a:r>
            <a:r>
              <a:rPr lang="it-IT" sz="2000" dirty="0">
                <a:latin typeface="Century" pitchFamily="18" charset="0"/>
              </a:rPr>
              <a:t>la dispersione aerea delle </a:t>
            </a:r>
            <a:r>
              <a:rPr lang="it-IT" sz="2000" dirty="0" smtClean="0">
                <a:latin typeface="Century" pitchFamily="18" charset="0"/>
              </a:rPr>
              <a:t>	fibre </a:t>
            </a:r>
            <a:r>
              <a:rPr lang="it-IT" sz="2000" dirty="0">
                <a:latin typeface="Century" pitchFamily="18" charset="0"/>
              </a:rPr>
              <a:t>d’amianto</a:t>
            </a:r>
            <a:r>
              <a:rPr lang="it-IT" sz="2000" dirty="0" smtClean="0">
                <a:latin typeface="Century" pitchFamily="18" charset="0"/>
              </a:rPr>
              <a:t>.</a:t>
            </a:r>
          </a:p>
          <a:p>
            <a:pPr algn="just"/>
            <a:endParaRPr lang="it-IT" sz="2000" dirty="0">
              <a:latin typeface="Century" pitchFamily="18" charset="0"/>
            </a:endParaRPr>
          </a:p>
          <a:p>
            <a:pPr algn="just"/>
            <a:endParaRPr lang="it-IT" sz="2000" dirty="0">
              <a:latin typeface="Century" pitchFamily="18" charset="0"/>
            </a:endParaRPr>
          </a:p>
          <a:p>
            <a:endParaRPr lang="it-IT" sz="2400" b="1" dirty="0" smtClean="0">
              <a:latin typeface="Century" pitchFamily="18" charset="0"/>
            </a:endParaRPr>
          </a:p>
        </p:txBody>
      </p:sp>
    </p:spTree>
    <p:extLst>
      <p:ext uri="{BB962C8B-B14F-4D97-AF65-F5344CB8AC3E}">
        <p14:creationId xmlns:p14="http://schemas.microsoft.com/office/powerpoint/2010/main" val="19342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Contaminazione terreni e falde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25</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467544" y="1412776"/>
            <a:ext cx="7848872" cy="4524315"/>
          </a:xfrm>
          <a:prstGeom prst="rect">
            <a:avLst/>
          </a:prstGeom>
          <a:noFill/>
        </p:spPr>
        <p:txBody>
          <a:bodyPr wrap="square" rtlCol="0">
            <a:spAutoFit/>
          </a:bodyPr>
          <a:lstStyle/>
          <a:p>
            <a:r>
              <a:rPr lang="it-IT" sz="2400" b="1" dirty="0" smtClean="0">
                <a:latin typeface="Century" pitchFamily="18" charset="0"/>
              </a:rPr>
              <a:t>Pericolosità nelle acque</a:t>
            </a:r>
          </a:p>
          <a:p>
            <a:endParaRPr lang="it-IT" sz="2400" b="1" dirty="0">
              <a:latin typeface="Century" pitchFamily="18" charset="0"/>
            </a:endParaRPr>
          </a:p>
          <a:p>
            <a:pPr marL="342900" indent="-342900">
              <a:buFont typeface="Arial" pitchFamily="34" charset="0"/>
              <a:buChar char="•"/>
            </a:pPr>
            <a:r>
              <a:rPr lang="it-IT" sz="2400" dirty="0" smtClean="0">
                <a:latin typeface="Century" pitchFamily="18" charset="0"/>
              </a:rPr>
              <a:t>Linee guida sulla qualità delle acque potabili (OMS) evidenzia una mancanza di dati nel rapporto tra cancerogenicità e ingestione di fibre di amianto</a:t>
            </a:r>
          </a:p>
          <a:p>
            <a:pPr marL="342900" indent="-342900">
              <a:buFont typeface="Arial" pitchFamily="34" charset="0"/>
              <a:buChar char="•"/>
            </a:pPr>
            <a:r>
              <a:rPr lang="it-IT" sz="2400" dirty="0" smtClean="0">
                <a:latin typeface="Century" pitchFamily="18" charset="0"/>
              </a:rPr>
              <a:t>La direttiva europea (98/83) e quella nazionale (</a:t>
            </a:r>
            <a:r>
              <a:rPr lang="it-IT" sz="2400" dirty="0" err="1" smtClean="0">
                <a:latin typeface="Century" pitchFamily="18" charset="0"/>
              </a:rPr>
              <a:t>Dlgs</a:t>
            </a:r>
            <a:r>
              <a:rPr lang="it-IT" sz="2400" dirty="0" smtClean="0">
                <a:latin typeface="Century" pitchFamily="18" charset="0"/>
              </a:rPr>
              <a:t> 31/2001) non prevedono alcun valore limite di amianto nelle acque</a:t>
            </a:r>
          </a:p>
          <a:p>
            <a:pPr marL="342900" indent="-342900">
              <a:buFont typeface="Arial" pitchFamily="34" charset="0"/>
              <a:buChar char="•"/>
            </a:pPr>
            <a:r>
              <a:rPr lang="it-IT" sz="2400" dirty="0" smtClean="0">
                <a:latin typeface="Century" pitchFamily="18" charset="0"/>
              </a:rPr>
              <a:t>L’agenzia per la protezione ambientale Americana (US-Epa) ha fissato un limite massimo di 7 milioni di fibre per litro (10</a:t>
            </a:r>
            <a:r>
              <a:rPr lang="el-GR" sz="2400" dirty="0" smtClean="0">
                <a:latin typeface="Century" pitchFamily="18" charset="0"/>
              </a:rPr>
              <a:t>μ</a:t>
            </a:r>
            <a:r>
              <a:rPr lang="it-IT" sz="2400" dirty="0" smtClean="0">
                <a:latin typeface="Century" pitchFamily="18" charset="0"/>
              </a:rPr>
              <a:t>m) (valori superiori mostrano un incidenza di tumore intestinale 1 su 100’000)</a:t>
            </a:r>
          </a:p>
        </p:txBody>
      </p:sp>
    </p:spTree>
    <p:extLst>
      <p:ext uri="{BB962C8B-B14F-4D97-AF65-F5344CB8AC3E}">
        <p14:creationId xmlns:p14="http://schemas.microsoft.com/office/powerpoint/2010/main" val="13335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Contaminazione terreni e falde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26</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467544" y="1399665"/>
            <a:ext cx="8352420" cy="5262979"/>
          </a:xfrm>
          <a:prstGeom prst="rect">
            <a:avLst/>
          </a:prstGeom>
          <a:noFill/>
        </p:spPr>
        <p:txBody>
          <a:bodyPr wrap="square" rtlCol="0">
            <a:spAutoFit/>
          </a:bodyPr>
          <a:lstStyle/>
          <a:p>
            <a:r>
              <a:rPr lang="it-IT" sz="2400" b="1" dirty="0" smtClean="0">
                <a:latin typeface="Century" pitchFamily="18" charset="0"/>
              </a:rPr>
              <a:t>Pericolosità nelle acque</a:t>
            </a:r>
          </a:p>
          <a:p>
            <a:endParaRPr lang="it-IT" sz="2400" b="1" dirty="0" smtClean="0">
              <a:latin typeface="Century" pitchFamily="18" charset="0"/>
            </a:endParaRPr>
          </a:p>
          <a:p>
            <a:pPr marL="342900" indent="-342900">
              <a:buFont typeface="Arial" pitchFamily="34" charset="0"/>
              <a:buChar char="•"/>
            </a:pPr>
            <a:r>
              <a:rPr lang="it-IT" sz="2400" dirty="0">
                <a:latin typeface="Century" pitchFamily="18" charset="0"/>
              </a:rPr>
              <a:t>Svezia, Gran Bretagna </a:t>
            </a:r>
            <a:r>
              <a:rPr lang="it-IT" sz="2400" dirty="0" smtClean="0">
                <a:latin typeface="Century" pitchFamily="18" charset="0"/>
              </a:rPr>
              <a:t>			&gt;3x10</a:t>
            </a:r>
            <a:r>
              <a:rPr lang="it-IT" sz="2400" baseline="30000" dirty="0" smtClean="0">
                <a:latin typeface="Century" pitchFamily="18" charset="0"/>
              </a:rPr>
              <a:t>6</a:t>
            </a:r>
            <a:r>
              <a:rPr lang="it-IT" sz="2400" dirty="0" smtClean="0">
                <a:latin typeface="Century" pitchFamily="18" charset="0"/>
              </a:rPr>
              <a:t> </a:t>
            </a:r>
            <a:r>
              <a:rPr lang="it-IT" sz="2400" dirty="0" err="1" smtClean="0">
                <a:latin typeface="Century" pitchFamily="18" charset="0"/>
              </a:rPr>
              <a:t>ff</a:t>
            </a:r>
            <a:r>
              <a:rPr lang="it-IT" sz="2400" dirty="0" smtClean="0">
                <a:latin typeface="Century" pitchFamily="18" charset="0"/>
              </a:rPr>
              <a:t>/L</a:t>
            </a:r>
          </a:p>
          <a:p>
            <a:pPr marL="342900" indent="-342900">
              <a:buFont typeface="Arial" pitchFamily="34" charset="0"/>
              <a:buChar char="•"/>
            </a:pPr>
            <a:endParaRPr lang="it-IT" sz="2400" dirty="0" smtClean="0">
              <a:latin typeface="Century" pitchFamily="18" charset="0"/>
            </a:endParaRPr>
          </a:p>
          <a:p>
            <a:pPr marL="342900" indent="-342900">
              <a:buFont typeface="Arial" pitchFamily="34" charset="0"/>
              <a:buChar char="•"/>
            </a:pPr>
            <a:r>
              <a:rPr lang="it-IT" sz="2400" dirty="0" smtClean="0">
                <a:latin typeface="Century" pitchFamily="18" charset="0"/>
              </a:rPr>
              <a:t>Olanda</a:t>
            </a:r>
            <a:r>
              <a:rPr lang="it-IT" sz="2400" dirty="0">
                <a:latin typeface="Century" pitchFamily="18" charset="0"/>
              </a:rPr>
              <a:t>, Germania, Austria</a:t>
            </a:r>
            <a:r>
              <a:rPr lang="it-IT" sz="2400" dirty="0" smtClean="0">
                <a:latin typeface="Century" pitchFamily="18" charset="0"/>
              </a:rPr>
              <a:t>, Russia 	&gt; 3x10</a:t>
            </a:r>
            <a:r>
              <a:rPr lang="it-IT" sz="2400" baseline="30000" dirty="0" smtClean="0">
                <a:latin typeface="Century" pitchFamily="18" charset="0"/>
              </a:rPr>
              <a:t>5</a:t>
            </a:r>
            <a:r>
              <a:rPr lang="it-IT" sz="2400" dirty="0" smtClean="0">
                <a:latin typeface="Century" pitchFamily="18" charset="0"/>
              </a:rPr>
              <a:t> </a:t>
            </a:r>
            <a:r>
              <a:rPr lang="it-IT" sz="2400" dirty="0" err="1" smtClean="0">
                <a:latin typeface="Century" pitchFamily="18" charset="0"/>
              </a:rPr>
              <a:t>ff</a:t>
            </a:r>
            <a:r>
              <a:rPr lang="it-IT" sz="2400" dirty="0" smtClean="0">
                <a:latin typeface="Century" pitchFamily="18" charset="0"/>
              </a:rPr>
              <a:t>/L</a:t>
            </a:r>
          </a:p>
          <a:p>
            <a:pPr marL="342900" indent="-342900">
              <a:buFont typeface="Arial" pitchFamily="34" charset="0"/>
              <a:buChar char="•"/>
            </a:pPr>
            <a:endParaRPr lang="it-IT" sz="2400" dirty="0" smtClean="0">
              <a:latin typeface="Century" pitchFamily="18" charset="0"/>
            </a:endParaRPr>
          </a:p>
          <a:p>
            <a:pPr marL="342900" indent="-342900">
              <a:buFont typeface="Arial" pitchFamily="34" charset="0"/>
              <a:buChar char="•"/>
            </a:pPr>
            <a:r>
              <a:rPr lang="it-IT" sz="2400" dirty="0">
                <a:latin typeface="Century" pitchFamily="18" charset="0"/>
              </a:rPr>
              <a:t>USA </a:t>
            </a:r>
            <a:r>
              <a:rPr lang="it-IT" sz="2400" dirty="0" smtClean="0">
                <a:latin typeface="Century" pitchFamily="18" charset="0"/>
              </a:rPr>
              <a:t>					</a:t>
            </a:r>
            <a:r>
              <a:rPr lang="it-IT" sz="2400" dirty="0" smtClean="0">
                <a:latin typeface="Century" pitchFamily="18" charset="0"/>
              </a:rPr>
              <a:t>&gt;7x10</a:t>
            </a:r>
            <a:r>
              <a:rPr lang="it-IT" sz="2400" baseline="30000" dirty="0" smtClean="0">
                <a:latin typeface="Century" pitchFamily="18" charset="0"/>
              </a:rPr>
              <a:t>6</a:t>
            </a:r>
            <a:r>
              <a:rPr lang="it-IT" sz="2400" dirty="0" smtClean="0">
                <a:latin typeface="Century" pitchFamily="18" charset="0"/>
              </a:rPr>
              <a:t> </a:t>
            </a:r>
            <a:r>
              <a:rPr lang="it-IT" sz="2400" dirty="0" err="1" smtClean="0">
                <a:latin typeface="Century" pitchFamily="18" charset="0"/>
              </a:rPr>
              <a:t>ff</a:t>
            </a:r>
            <a:r>
              <a:rPr lang="it-IT" sz="2400" dirty="0" smtClean="0">
                <a:latin typeface="Century" pitchFamily="18" charset="0"/>
              </a:rPr>
              <a:t>/L</a:t>
            </a:r>
          </a:p>
          <a:p>
            <a:pPr marL="342900" indent="-342900">
              <a:buFont typeface="Arial" pitchFamily="34" charset="0"/>
              <a:buChar char="•"/>
            </a:pPr>
            <a:endParaRPr lang="it-IT" sz="2400" dirty="0" smtClean="0">
              <a:latin typeface="Century" pitchFamily="18" charset="0"/>
            </a:endParaRPr>
          </a:p>
          <a:p>
            <a:pPr marL="342900" indent="-342900">
              <a:buFont typeface="Arial" pitchFamily="34" charset="0"/>
              <a:buChar char="•"/>
            </a:pPr>
            <a:r>
              <a:rPr lang="it-IT" sz="2400" dirty="0" smtClean="0">
                <a:latin typeface="Century" pitchFamily="18" charset="0"/>
              </a:rPr>
              <a:t>Canada 					&gt; 200x10</a:t>
            </a:r>
            <a:r>
              <a:rPr lang="it-IT" sz="2400" baseline="30000" dirty="0" smtClean="0">
                <a:latin typeface="Century" pitchFamily="18" charset="0"/>
              </a:rPr>
              <a:t>6</a:t>
            </a:r>
            <a:r>
              <a:rPr lang="it-IT" sz="2400" dirty="0" smtClean="0">
                <a:latin typeface="Century" pitchFamily="18" charset="0"/>
              </a:rPr>
              <a:t> </a:t>
            </a:r>
            <a:r>
              <a:rPr lang="it-IT" sz="2400" dirty="0" err="1" smtClean="0">
                <a:latin typeface="Century" pitchFamily="18" charset="0"/>
              </a:rPr>
              <a:t>ff</a:t>
            </a:r>
            <a:r>
              <a:rPr lang="it-IT" sz="2400" dirty="0" smtClean="0">
                <a:latin typeface="Century" pitchFamily="18" charset="0"/>
              </a:rPr>
              <a:t>/L</a:t>
            </a:r>
          </a:p>
          <a:p>
            <a:pPr marL="342900" indent="-342900">
              <a:buFont typeface="Arial" pitchFamily="34" charset="0"/>
              <a:buChar char="•"/>
            </a:pPr>
            <a:endParaRPr lang="it-IT" sz="2400" dirty="0">
              <a:latin typeface="Century" pitchFamily="18" charset="0"/>
            </a:endParaRPr>
          </a:p>
          <a:p>
            <a:r>
              <a:rPr lang="it-IT" sz="2400" dirty="0" smtClean="0">
                <a:latin typeface="Century" pitchFamily="18" charset="0"/>
              </a:rPr>
              <a:t>Il problema è non solo l’ingerimento ma anche gli usi diversi di acque contaminate da amianto (evaporazione e conseguente emissioni fibre nell’aria)</a:t>
            </a:r>
          </a:p>
          <a:p>
            <a:endParaRPr lang="it-IT" sz="2400" dirty="0">
              <a:latin typeface="Century" pitchFamily="18" charset="0"/>
            </a:endParaRPr>
          </a:p>
        </p:txBody>
      </p:sp>
    </p:spTree>
    <p:extLst>
      <p:ext uri="{BB962C8B-B14F-4D97-AF65-F5344CB8AC3E}">
        <p14:creationId xmlns:p14="http://schemas.microsoft.com/office/powerpoint/2010/main" val="18439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Indice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27</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ma 11"/>
          <p:cNvGraphicFramePr/>
          <p:nvPr>
            <p:extLst>
              <p:ext uri="{D42A27DB-BD31-4B8C-83A1-F6EECF244321}">
                <p14:modId xmlns:p14="http://schemas.microsoft.com/office/powerpoint/2010/main" val="61157924"/>
              </p:ext>
            </p:extLst>
          </p:nvPr>
        </p:nvGraphicFramePr>
        <p:xfrm>
          <a:off x="539552" y="1397000"/>
          <a:ext cx="80648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36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28</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7176" y="1052736"/>
            <a:ext cx="9171175" cy="5016758"/>
          </a:xfrm>
          <a:prstGeom prst="rect">
            <a:avLst/>
          </a:prstGeom>
          <a:noFill/>
        </p:spPr>
        <p:txBody>
          <a:bodyPr wrap="square" rtlCol="0">
            <a:spAutoFit/>
          </a:bodyPr>
          <a:lstStyle/>
          <a:p>
            <a:pPr algn="ctr"/>
            <a:r>
              <a:rPr lang="it-IT" sz="2400" b="1" dirty="0" smtClean="0">
                <a:solidFill>
                  <a:srgbClr val="FF0000"/>
                </a:solidFill>
                <a:latin typeface="Century" pitchFamily="18" charset="0"/>
              </a:rPr>
              <a:t>Metodi di </a:t>
            </a:r>
            <a:r>
              <a:rPr lang="it-IT" sz="2400" b="1" dirty="0">
                <a:solidFill>
                  <a:srgbClr val="FF0000"/>
                </a:solidFill>
                <a:latin typeface="Century" pitchFamily="18" charset="0"/>
              </a:rPr>
              <a:t>b</a:t>
            </a:r>
            <a:r>
              <a:rPr lang="it-IT" sz="2400" b="1" dirty="0" smtClean="0">
                <a:solidFill>
                  <a:srgbClr val="FF0000"/>
                </a:solidFill>
                <a:latin typeface="Century" pitchFamily="18" charset="0"/>
              </a:rPr>
              <a:t>onifica</a:t>
            </a:r>
          </a:p>
          <a:p>
            <a:endParaRPr lang="it-IT" sz="2400" b="1" dirty="0" smtClean="0">
              <a:latin typeface="Century" pitchFamily="18" charset="0"/>
            </a:endParaRPr>
          </a:p>
          <a:p>
            <a:pPr algn="just"/>
            <a:r>
              <a:rPr lang="it-IT" sz="2000" dirty="0">
                <a:latin typeface="Century" pitchFamily="18" charset="0"/>
              </a:rPr>
              <a:t>Lo smaltimento e la bonifica di aree con Materiali Contenenti Amianto sono regolamentate da appositi Decreti Ministeriali (D.M. 06.09.94, D.M. 02/05/2001</a:t>
            </a:r>
            <a:r>
              <a:rPr lang="it-IT" sz="2000" dirty="0" smtClean="0">
                <a:latin typeface="Century" pitchFamily="18" charset="0"/>
              </a:rPr>
              <a:t>, D.M</a:t>
            </a:r>
            <a:r>
              <a:rPr lang="it-IT" sz="2000" dirty="0">
                <a:latin typeface="Century" pitchFamily="18" charset="0"/>
              </a:rPr>
              <a:t>. 20/08/1999, D.M. 05/02/2004, Legge n° 257/92, </a:t>
            </a:r>
            <a:r>
              <a:rPr lang="it-IT" sz="2000" dirty="0" err="1">
                <a:latin typeface="Century" pitchFamily="18" charset="0"/>
              </a:rPr>
              <a:t>D.Lgs.n</a:t>
            </a:r>
            <a:r>
              <a:rPr lang="it-IT" sz="2000" dirty="0">
                <a:latin typeface="Century" pitchFamily="18" charset="0"/>
              </a:rPr>
              <a:t>° 81/2008) e prevedono l'intervento di bonifica e/o manutenzione esclusivamente da ditte regolarmente iscritte all' Albo Nazionale Smaltitori</a:t>
            </a:r>
            <a:endParaRPr lang="it-IT" sz="2000" dirty="0" smtClean="0">
              <a:latin typeface="Century" pitchFamily="18" charset="0"/>
            </a:endParaRPr>
          </a:p>
          <a:p>
            <a:endParaRPr lang="it-IT" sz="2000" dirty="0" smtClean="0">
              <a:latin typeface="Century" pitchFamily="18" charset="0"/>
            </a:endParaRPr>
          </a:p>
          <a:p>
            <a:r>
              <a:rPr lang="it-IT" sz="2000" dirty="0">
                <a:latin typeface="Century" pitchFamily="18" charset="0"/>
              </a:rPr>
              <a:t>La bonifica dell’amianto, in base al DM 6 </a:t>
            </a:r>
            <a:r>
              <a:rPr lang="it-IT" sz="2000" dirty="0" smtClean="0">
                <a:latin typeface="Century" pitchFamily="18" charset="0"/>
              </a:rPr>
              <a:t>settembre </a:t>
            </a:r>
            <a:r>
              <a:rPr lang="it-IT" sz="2000" dirty="0">
                <a:latin typeface="Century" pitchFamily="18" charset="0"/>
              </a:rPr>
              <a:t>1994, può eseguirsi con uno dei </a:t>
            </a:r>
            <a:r>
              <a:rPr lang="it-IT" sz="2000" dirty="0" smtClean="0">
                <a:latin typeface="Century" pitchFamily="18" charset="0"/>
              </a:rPr>
              <a:t>seguenti </a:t>
            </a:r>
            <a:r>
              <a:rPr lang="it-IT" sz="2000" dirty="0">
                <a:latin typeface="Century" pitchFamily="18" charset="0"/>
              </a:rPr>
              <a:t>tre metodi d’intervento</a:t>
            </a:r>
            <a:r>
              <a:rPr lang="it-IT" sz="2000" dirty="0" smtClean="0">
                <a:latin typeface="Century" pitchFamily="18" charset="0"/>
              </a:rPr>
              <a:t>:</a:t>
            </a:r>
          </a:p>
          <a:p>
            <a:endParaRPr lang="it-IT" sz="2000" dirty="0">
              <a:latin typeface="Century" pitchFamily="18" charset="0"/>
            </a:endParaRPr>
          </a:p>
          <a:p>
            <a:pPr marL="4000500" lvl="8" indent="-342900">
              <a:buFont typeface="Wingdings" pitchFamily="2" charset="2"/>
              <a:buChar char="ü"/>
            </a:pPr>
            <a:r>
              <a:rPr lang="it-IT" sz="2400" b="1" dirty="0" smtClean="0">
                <a:solidFill>
                  <a:srgbClr val="00B050"/>
                </a:solidFill>
                <a:latin typeface="Century" pitchFamily="18" charset="0"/>
              </a:rPr>
              <a:t>Rimozione</a:t>
            </a:r>
            <a:endParaRPr lang="it-IT" sz="2400" b="1" dirty="0">
              <a:solidFill>
                <a:srgbClr val="00B050"/>
              </a:solidFill>
              <a:latin typeface="Century" pitchFamily="18" charset="0"/>
            </a:endParaRPr>
          </a:p>
          <a:p>
            <a:pPr marL="4000500" lvl="8" indent="-342900">
              <a:buFont typeface="Wingdings" pitchFamily="2" charset="2"/>
              <a:buChar char="ü"/>
            </a:pPr>
            <a:r>
              <a:rPr lang="it-IT" sz="2400" b="1" dirty="0" smtClean="0">
                <a:solidFill>
                  <a:srgbClr val="00B050"/>
                </a:solidFill>
                <a:latin typeface="Century" pitchFamily="18" charset="0"/>
              </a:rPr>
              <a:t>Incapsulamento</a:t>
            </a:r>
            <a:endParaRPr lang="it-IT" sz="2400" b="1" dirty="0">
              <a:solidFill>
                <a:srgbClr val="00B050"/>
              </a:solidFill>
              <a:latin typeface="Century" pitchFamily="18" charset="0"/>
            </a:endParaRPr>
          </a:p>
          <a:p>
            <a:pPr marL="4000500" lvl="8" indent="-342900">
              <a:buFont typeface="Wingdings" pitchFamily="2" charset="2"/>
              <a:buChar char="ü"/>
            </a:pPr>
            <a:r>
              <a:rPr lang="it-IT" sz="2400" b="1" dirty="0" smtClean="0">
                <a:solidFill>
                  <a:srgbClr val="00B050"/>
                </a:solidFill>
                <a:latin typeface="Century" pitchFamily="18" charset="0"/>
              </a:rPr>
              <a:t>Confinamento</a:t>
            </a:r>
          </a:p>
          <a:p>
            <a:r>
              <a:rPr lang="it-IT" sz="2000" b="1" dirty="0" smtClean="0">
                <a:latin typeface="Century" pitchFamily="18" charset="0"/>
              </a:rPr>
              <a:t>	</a:t>
            </a:r>
            <a:endParaRPr lang="it-IT" sz="2000" dirty="0" smtClean="0">
              <a:latin typeface="Century" pitchFamily="18" charset="0"/>
            </a:endParaRPr>
          </a:p>
        </p:txBody>
      </p:sp>
    </p:spTree>
    <p:extLst>
      <p:ext uri="{BB962C8B-B14F-4D97-AF65-F5344CB8AC3E}">
        <p14:creationId xmlns:p14="http://schemas.microsoft.com/office/powerpoint/2010/main" val="33516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29</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7176" y="1052736"/>
            <a:ext cx="9171175" cy="461665"/>
          </a:xfrm>
          <a:prstGeom prst="rect">
            <a:avLst/>
          </a:prstGeom>
          <a:noFill/>
        </p:spPr>
        <p:txBody>
          <a:bodyPr wrap="square" rtlCol="0">
            <a:spAutoFit/>
          </a:bodyPr>
          <a:lstStyle/>
          <a:p>
            <a:pPr algn="ctr"/>
            <a:r>
              <a:rPr lang="it-IT" sz="2400" b="1" dirty="0" smtClean="0">
                <a:solidFill>
                  <a:srgbClr val="FF0000"/>
                </a:solidFill>
                <a:latin typeface="Century" pitchFamily="18" charset="0"/>
              </a:rPr>
              <a:t>Metodi di bonifica</a:t>
            </a:r>
            <a:r>
              <a:rPr lang="it-IT" sz="2000" b="1" dirty="0" smtClean="0">
                <a:latin typeface="Century" pitchFamily="18" charset="0"/>
              </a:rPr>
              <a:t>	</a:t>
            </a:r>
            <a:endParaRPr lang="it-IT" sz="2000" dirty="0" smtClean="0">
              <a:latin typeface="Century"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546153583"/>
              </p:ext>
            </p:extLst>
          </p:nvPr>
        </p:nvGraphicFramePr>
        <p:xfrm>
          <a:off x="107504" y="1568656"/>
          <a:ext cx="8856983" cy="4653974"/>
        </p:xfrm>
        <a:graphic>
          <a:graphicData uri="http://schemas.openxmlformats.org/drawingml/2006/table">
            <a:tbl>
              <a:tblPr firstRow="1" bandRow="1">
                <a:tableStyleId>{F5AB1C69-6EDB-4FF4-983F-18BD219EF322}</a:tableStyleId>
              </a:tblPr>
              <a:tblGrid>
                <a:gridCol w="2603862"/>
                <a:gridCol w="2972757"/>
                <a:gridCol w="3280364"/>
              </a:tblGrid>
              <a:tr h="310634">
                <a:tc>
                  <a:txBody>
                    <a:bodyPr/>
                    <a:lstStyle/>
                    <a:p>
                      <a:r>
                        <a:rPr lang="it-IT" sz="1600" dirty="0" smtClean="0">
                          <a:latin typeface="Century" pitchFamily="18" charset="0"/>
                        </a:rPr>
                        <a:t>Tecnica</a:t>
                      </a:r>
                      <a:endParaRPr lang="it-IT" sz="1600" dirty="0">
                        <a:latin typeface="Century" pitchFamily="18" charset="0"/>
                      </a:endParaRPr>
                    </a:p>
                  </a:txBody>
                  <a:tcPr/>
                </a:tc>
                <a:tc>
                  <a:txBody>
                    <a:bodyPr/>
                    <a:lstStyle/>
                    <a:p>
                      <a:r>
                        <a:rPr lang="it-IT" sz="1600" dirty="0" smtClean="0">
                          <a:latin typeface="Century" pitchFamily="18" charset="0"/>
                        </a:rPr>
                        <a:t>Vantaggi</a:t>
                      </a:r>
                      <a:endParaRPr lang="it-IT" sz="1600" dirty="0">
                        <a:latin typeface="Century" pitchFamily="18" charset="0"/>
                      </a:endParaRPr>
                    </a:p>
                  </a:txBody>
                  <a:tcPr/>
                </a:tc>
                <a:tc>
                  <a:txBody>
                    <a:bodyPr/>
                    <a:lstStyle/>
                    <a:p>
                      <a:r>
                        <a:rPr lang="it-IT" sz="1600" dirty="0" smtClean="0">
                          <a:latin typeface="Century" pitchFamily="18" charset="0"/>
                        </a:rPr>
                        <a:t>Svantaggi</a:t>
                      </a:r>
                      <a:endParaRPr lang="it-IT" sz="1600" dirty="0">
                        <a:latin typeface="Century" pitchFamily="18" charset="0"/>
                      </a:endParaRPr>
                    </a:p>
                  </a:txBody>
                  <a:tcPr/>
                </a:tc>
              </a:tr>
              <a:tr h="536549">
                <a:tc rowSpan="2">
                  <a:txBody>
                    <a:bodyPr/>
                    <a:lstStyle/>
                    <a:p>
                      <a:pPr algn="ctr"/>
                      <a:r>
                        <a:rPr lang="it-IT" sz="1600" dirty="0" smtClean="0">
                          <a:latin typeface="Century" pitchFamily="18" charset="0"/>
                        </a:rPr>
                        <a:t>RIMOZIONE</a:t>
                      </a:r>
                      <a:endParaRPr lang="it-IT" sz="1600" dirty="0">
                        <a:latin typeface="Century" pitchFamily="18" charset="0"/>
                      </a:endParaRPr>
                    </a:p>
                  </a:txBody>
                  <a:tcPr anchor="ctr">
                    <a:solidFill>
                      <a:schemeClr val="accent6">
                        <a:lumMod val="40000"/>
                        <a:lumOff val="60000"/>
                      </a:schemeClr>
                    </a:solidFill>
                  </a:tcPr>
                </a:tc>
                <a:tc>
                  <a:txBody>
                    <a:bodyPr/>
                    <a:lstStyle/>
                    <a:p>
                      <a:r>
                        <a:rPr lang="it-IT" sz="1600" dirty="0" smtClean="0">
                          <a:latin typeface="Century" pitchFamily="18" charset="0"/>
                        </a:rPr>
                        <a:t>Elimina il rischio</a:t>
                      </a:r>
                      <a:endParaRPr lang="it-IT" sz="1600" dirty="0">
                        <a:latin typeface="Century" pitchFamily="18" charset="0"/>
                      </a:endParaRPr>
                    </a:p>
                  </a:txBody>
                  <a:tcPr>
                    <a:solidFill>
                      <a:schemeClr val="accent6">
                        <a:lumMod val="40000"/>
                        <a:lumOff val="60000"/>
                      </a:schemeClr>
                    </a:solidFill>
                  </a:tcPr>
                </a:tc>
                <a:tc>
                  <a:txBody>
                    <a:bodyPr/>
                    <a:lstStyle/>
                    <a:p>
                      <a:r>
                        <a:rPr lang="it-IT" sz="1600" dirty="0" smtClean="0">
                          <a:latin typeface="Century" pitchFamily="18" charset="0"/>
                        </a:rPr>
                        <a:t>Rischio elevato</a:t>
                      </a:r>
                      <a:r>
                        <a:rPr lang="it-IT" sz="1600" baseline="0" dirty="0" smtClean="0">
                          <a:latin typeface="Century" pitchFamily="18" charset="0"/>
                        </a:rPr>
                        <a:t> in fase di bonifica</a:t>
                      </a:r>
                    </a:p>
                  </a:txBody>
                  <a:tcPr>
                    <a:solidFill>
                      <a:schemeClr val="accent6">
                        <a:lumMod val="40000"/>
                        <a:lumOff val="60000"/>
                      </a:schemeClr>
                    </a:solidFill>
                  </a:tcPr>
                </a:tc>
              </a:tr>
              <a:tr h="536549">
                <a:tc vMerge="1">
                  <a:txBody>
                    <a:bodyPr/>
                    <a:lstStyle/>
                    <a:p>
                      <a:endParaRPr lang="it-IT" dirty="0">
                        <a:latin typeface="Century" pitchFamily="18" charset="0"/>
                      </a:endParaRPr>
                    </a:p>
                  </a:txBody>
                  <a:tcPr/>
                </a:tc>
                <a:tc>
                  <a:txBody>
                    <a:bodyPr/>
                    <a:lstStyle/>
                    <a:p>
                      <a:endParaRPr lang="it-IT" sz="1600" dirty="0">
                        <a:latin typeface="Century" pitchFamily="18" charset="0"/>
                      </a:endParaRPr>
                    </a:p>
                  </a:txBody>
                  <a:tcPr>
                    <a:solidFill>
                      <a:schemeClr val="accent6">
                        <a:lumMod val="40000"/>
                        <a:lumOff val="60000"/>
                      </a:schemeClr>
                    </a:solidFill>
                  </a:tcPr>
                </a:tc>
                <a:tc>
                  <a:txBody>
                    <a:bodyPr/>
                    <a:lstStyle/>
                    <a:p>
                      <a:r>
                        <a:rPr lang="it-IT" sz="1600" baseline="0" dirty="0" smtClean="0">
                          <a:latin typeface="Century" pitchFamily="18" charset="0"/>
                        </a:rPr>
                        <a:t>Costi elevati a breve termine (Rifiuti)</a:t>
                      </a:r>
                    </a:p>
                  </a:txBody>
                  <a:tcPr>
                    <a:solidFill>
                      <a:schemeClr val="accent6">
                        <a:lumMod val="40000"/>
                        <a:lumOff val="60000"/>
                      </a:schemeClr>
                    </a:solidFill>
                  </a:tcPr>
                </a:tc>
              </a:tr>
              <a:tr h="762464">
                <a:tc rowSpan="2">
                  <a:txBody>
                    <a:bodyPr/>
                    <a:lstStyle/>
                    <a:p>
                      <a:pPr algn="ctr"/>
                      <a:r>
                        <a:rPr lang="it-IT" sz="1600" dirty="0" smtClean="0">
                          <a:latin typeface="Century" pitchFamily="18" charset="0"/>
                        </a:rPr>
                        <a:t>INCAPSULAMENTO</a:t>
                      </a:r>
                      <a:endParaRPr lang="it-IT" sz="1600" dirty="0">
                        <a:latin typeface="Century" pitchFamily="18" charset="0"/>
                      </a:endParaRPr>
                    </a:p>
                  </a:txBody>
                  <a:tcPr anchor="ctr">
                    <a:solidFill>
                      <a:schemeClr val="accent6">
                        <a:lumMod val="60000"/>
                        <a:lumOff val="40000"/>
                      </a:schemeClr>
                    </a:solidFill>
                  </a:tcPr>
                </a:tc>
                <a:tc>
                  <a:txBody>
                    <a:bodyPr/>
                    <a:lstStyle/>
                    <a:p>
                      <a:r>
                        <a:rPr lang="it-IT" sz="1600" dirty="0" smtClean="0">
                          <a:latin typeface="Century" pitchFamily="18" charset="0"/>
                        </a:rPr>
                        <a:t>Rischio basso in caso di bonifica</a:t>
                      </a:r>
                      <a:endParaRPr lang="it-IT" sz="1600" dirty="0">
                        <a:latin typeface="Century" pitchFamily="18" charset="0"/>
                      </a:endParaRPr>
                    </a:p>
                  </a:txBody>
                  <a:tcPr>
                    <a:solidFill>
                      <a:schemeClr val="accent6">
                        <a:lumMod val="60000"/>
                        <a:lumOff val="40000"/>
                      </a:schemeClr>
                    </a:solidFill>
                  </a:tcPr>
                </a:tc>
                <a:tc>
                  <a:txBody>
                    <a:bodyPr/>
                    <a:lstStyle/>
                    <a:p>
                      <a:r>
                        <a:rPr lang="it-IT" sz="1600" baseline="0" dirty="0" smtClean="0">
                          <a:latin typeface="Century" pitchFamily="18" charset="0"/>
                        </a:rPr>
                        <a:t>Non adatto in caso di infiltrazioni d’acqua </a:t>
                      </a:r>
                    </a:p>
                    <a:p>
                      <a:r>
                        <a:rPr lang="it-IT" sz="1600" baseline="0" dirty="0" smtClean="0">
                          <a:latin typeface="Century" pitchFamily="18" charset="0"/>
                        </a:rPr>
                        <a:t>e vibrazioni</a:t>
                      </a:r>
                    </a:p>
                  </a:txBody>
                  <a:tcPr>
                    <a:solidFill>
                      <a:schemeClr val="accent6">
                        <a:lumMod val="60000"/>
                        <a:lumOff val="40000"/>
                      </a:schemeClr>
                    </a:solidFill>
                  </a:tcPr>
                </a:tc>
              </a:tr>
              <a:tr h="762464">
                <a:tc vMerge="1">
                  <a:txBody>
                    <a:bodyPr/>
                    <a:lstStyle/>
                    <a:p>
                      <a:endParaRPr lang="it-IT" dirty="0">
                        <a:latin typeface="Century" pitchFamily="18" charset="0"/>
                      </a:endParaRPr>
                    </a:p>
                  </a:txBody>
                  <a:tcPr/>
                </a:tc>
                <a:tc>
                  <a:txBody>
                    <a:bodyPr/>
                    <a:lstStyle/>
                    <a:p>
                      <a:r>
                        <a:rPr lang="it-IT" sz="1600" dirty="0" smtClean="0">
                          <a:latin typeface="Century" pitchFamily="18" charset="0"/>
                        </a:rPr>
                        <a:t>Costi bassi a breve termine (no rifiuti, né materiali sostitutivi)</a:t>
                      </a:r>
                      <a:endParaRPr lang="it-IT" sz="1600" dirty="0">
                        <a:latin typeface="Century" pitchFamily="18" charset="0"/>
                      </a:endParaRPr>
                    </a:p>
                  </a:txBody>
                  <a:tcPr>
                    <a:solidFill>
                      <a:schemeClr val="accent6">
                        <a:lumMod val="60000"/>
                        <a:lumOff val="40000"/>
                      </a:schemeClr>
                    </a:solidFill>
                  </a:tcPr>
                </a:tc>
                <a:tc>
                  <a:txBody>
                    <a:bodyPr/>
                    <a:lstStyle/>
                    <a:p>
                      <a:r>
                        <a:rPr lang="it-IT" sz="1600" baseline="0" dirty="0" smtClean="0">
                          <a:latin typeface="Century" pitchFamily="18" charset="0"/>
                        </a:rPr>
                        <a:t>Controllo ed eventuale manutenzione (periodici)</a:t>
                      </a:r>
                    </a:p>
                  </a:txBody>
                  <a:tcPr>
                    <a:solidFill>
                      <a:schemeClr val="accent6">
                        <a:lumMod val="60000"/>
                        <a:lumOff val="40000"/>
                      </a:schemeClr>
                    </a:solidFill>
                  </a:tcPr>
                </a:tc>
              </a:tr>
              <a:tr h="467707">
                <a:tc rowSpan="3">
                  <a:txBody>
                    <a:bodyPr/>
                    <a:lstStyle/>
                    <a:p>
                      <a:pPr algn="ctr"/>
                      <a:r>
                        <a:rPr lang="it-IT" sz="1600" dirty="0" smtClean="0">
                          <a:latin typeface="Century" pitchFamily="18" charset="0"/>
                        </a:rPr>
                        <a:t>CONFINAMENTO</a:t>
                      </a:r>
                    </a:p>
                  </a:txBody>
                  <a:tcPr anchor="ctr">
                    <a:solidFill>
                      <a:schemeClr val="accent6">
                        <a:lumMod val="75000"/>
                      </a:schemeClr>
                    </a:solidFill>
                  </a:tcPr>
                </a:tc>
                <a:tc>
                  <a:txBody>
                    <a:bodyPr/>
                    <a:lstStyle/>
                    <a:p>
                      <a:r>
                        <a:rPr lang="it-IT" sz="1600" dirty="0" smtClean="0">
                          <a:latin typeface="Century" pitchFamily="18" charset="0"/>
                        </a:rPr>
                        <a:t>Resistenza agli urti</a:t>
                      </a:r>
                    </a:p>
                  </a:txBody>
                  <a:tcPr>
                    <a:solidFill>
                      <a:schemeClr val="accent6">
                        <a:lumMod val="75000"/>
                      </a:schemeClr>
                    </a:solidFill>
                  </a:tcPr>
                </a:tc>
                <a:tc>
                  <a:txBody>
                    <a:bodyPr/>
                    <a:lstStyle/>
                    <a:p>
                      <a:r>
                        <a:rPr lang="it-IT" sz="1600" baseline="0" dirty="0" smtClean="0">
                          <a:latin typeface="Century" pitchFamily="18" charset="0"/>
                        </a:rPr>
                        <a:t>non accesso allo spazio confinato</a:t>
                      </a:r>
                    </a:p>
                  </a:txBody>
                  <a:tcPr>
                    <a:solidFill>
                      <a:schemeClr val="accent6">
                        <a:lumMod val="75000"/>
                      </a:schemeClr>
                    </a:solidFill>
                  </a:tcPr>
                </a:tc>
              </a:tr>
              <a:tr h="53654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latin typeface="Century"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pitchFamily="18" charset="0"/>
                        </a:rPr>
                        <a:t>Rischio basso in fase di bonifica</a:t>
                      </a:r>
                    </a:p>
                  </a:txBody>
                  <a:tcPr>
                    <a:solidFill>
                      <a:schemeClr val="accent6">
                        <a:lumMod val="75000"/>
                      </a:schemeClr>
                    </a:solidFill>
                  </a:tcPr>
                </a:tc>
                <a:tc>
                  <a:txBody>
                    <a:bodyPr/>
                    <a:lstStyle/>
                    <a:p>
                      <a:r>
                        <a:rPr lang="it-IT" sz="1600" baseline="0" dirty="0" smtClean="0">
                          <a:latin typeface="Century" pitchFamily="18" charset="0"/>
                        </a:rPr>
                        <a:t>Controllo ed eventuale manutenzione</a:t>
                      </a:r>
                    </a:p>
                  </a:txBody>
                  <a:tcPr>
                    <a:solidFill>
                      <a:schemeClr val="accent6">
                        <a:lumMod val="75000"/>
                      </a:schemeClr>
                    </a:solidFill>
                  </a:tcPr>
                </a:tc>
              </a:tr>
              <a:tr h="46770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latin typeface="Century"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pitchFamily="18" charset="0"/>
                        </a:rPr>
                        <a:t>Costi bassi a breve termine</a:t>
                      </a:r>
                    </a:p>
                  </a:txBody>
                  <a:tcPr>
                    <a:solidFill>
                      <a:schemeClr val="accent6">
                        <a:lumMod val="75000"/>
                      </a:schemeClr>
                    </a:solidFill>
                  </a:tcPr>
                </a:tc>
                <a:tc>
                  <a:txBody>
                    <a:bodyPr/>
                    <a:lstStyle/>
                    <a:p>
                      <a:endParaRPr lang="it-IT" sz="1600" baseline="0" dirty="0" smtClean="0">
                        <a:latin typeface="Century" pitchFamily="18" charset="0"/>
                      </a:endParaRPr>
                    </a:p>
                  </a:txBody>
                  <a:tcPr>
                    <a:solidFill>
                      <a:schemeClr val="accent6">
                        <a:lumMod val="75000"/>
                      </a:schemeClr>
                    </a:solidFill>
                  </a:tcPr>
                </a:tc>
              </a:tr>
            </a:tbl>
          </a:graphicData>
        </a:graphic>
      </p:graphicFrame>
    </p:spTree>
    <p:extLst>
      <p:ext uri="{BB962C8B-B14F-4D97-AF65-F5344CB8AC3E}">
        <p14:creationId xmlns:p14="http://schemas.microsoft.com/office/powerpoint/2010/main" val="57719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Indice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ma 11"/>
          <p:cNvGraphicFramePr/>
          <p:nvPr>
            <p:extLst>
              <p:ext uri="{D42A27DB-BD31-4B8C-83A1-F6EECF244321}">
                <p14:modId xmlns:p14="http://schemas.microsoft.com/office/powerpoint/2010/main" val="1749680668"/>
              </p:ext>
            </p:extLst>
          </p:nvPr>
        </p:nvGraphicFramePr>
        <p:xfrm>
          <a:off x="539552" y="1397000"/>
          <a:ext cx="80648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747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30</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7176" y="1052736"/>
            <a:ext cx="9171175" cy="4524315"/>
          </a:xfrm>
          <a:prstGeom prst="rect">
            <a:avLst/>
          </a:prstGeom>
          <a:noFill/>
        </p:spPr>
        <p:txBody>
          <a:bodyPr wrap="square" rtlCol="0">
            <a:spAutoFit/>
          </a:bodyPr>
          <a:lstStyle/>
          <a:p>
            <a:pPr algn="ctr"/>
            <a:r>
              <a:rPr lang="it-IT" sz="2400" b="1" dirty="0" smtClean="0">
                <a:solidFill>
                  <a:srgbClr val="FF0000"/>
                </a:solidFill>
                <a:latin typeface="Century" pitchFamily="18" charset="0"/>
              </a:rPr>
              <a:t>Metodi di bonifica</a:t>
            </a:r>
          </a:p>
          <a:p>
            <a:endParaRPr lang="it-IT" sz="2400" b="1" dirty="0" smtClean="0">
              <a:latin typeface="Century" pitchFamily="18" charset="0"/>
            </a:endParaRPr>
          </a:p>
          <a:p>
            <a:pPr algn="just"/>
            <a:r>
              <a:rPr lang="it-IT" sz="2000" dirty="0">
                <a:latin typeface="Century" pitchFamily="18" charset="0"/>
              </a:rPr>
              <a:t>Le operazioni di bonifica dovranno tenere conto di quanto emerso durante le fasi </a:t>
            </a:r>
            <a:r>
              <a:rPr lang="it-IT" sz="2000" dirty="0" smtClean="0">
                <a:latin typeface="Century" pitchFamily="18" charset="0"/>
              </a:rPr>
              <a:t>conoscitive; </a:t>
            </a:r>
            <a:r>
              <a:rPr lang="it-IT" sz="2000" dirty="0">
                <a:latin typeface="Century" pitchFamily="18" charset="0"/>
              </a:rPr>
              <a:t>non potranno essere identiche in tutte le situazioni, ma dovranno essere modulate caso per caso in relazione alle particolari situazioni.</a:t>
            </a:r>
          </a:p>
          <a:p>
            <a:pPr algn="just"/>
            <a:endParaRPr lang="it-IT" sz="2000" dirty="0">
              <a:latin typeface="Century" pitchFamily="18" charset="0"/>
            </a:endParaRPr>
          </a:p>
          <a:p>
            <a:pPr algn="just"/>
            <a:r>
              <a:rPr lang="it-IT" sz="2000" dirty="0">
                <a:latin typeface="Century" pitchFamily="18" charset="0"/>
              </a:rPr>
              <a:t>In linea di massima dovranno essere eseguite per fasi la cui effettiva successione nel piano di lavoro dovrà tenere conto della specifica situazione:</a:t>
            </a:r>
          </a:p>
          <a:p>
            <a:pPr algn="just"/>
            <a:endParaRPr lang="it-IT" sz="2000" dirty="0">
              <a:latin typeface="Century" pitchFamily="18" charset="0"/>
            </a:endParaRPr>
          </a:p>
          <a:p>
            <a:pPr algn="just"/>
            <a:r>
              <a:rPr lang="it-IT" sz="2000" b="1" dirty="0">
                <a:solidFill>
                  <a:srgbClr val="00B050"/>
                </a:solidFill>
                <a:latin typeface="Century" pitchFamily="18" charset="0"/>
              </a:rPr>
              <a:t>I FASE: eventuale rimozione delle coperture in amianto- cemento ;</a:t>
            </a:r>
          </a:p>
          <a:p>
            <a:pPr algn="just"/>
            <a:r>
              <a:rPr lang="it-IT" sz="2000" b="1" dirty="0">
                <a:solidFill>
                  <a:srgbClr val="00B050"/>
                </a:solidFill>
                <a:latin typeface="Century" pitchFamily="18" charset="0"/>
              </a:rPr>
              <a:t>II FASE: bonifica degli edifici;</a:t>
            </a:r>
          </a:p>
          <a:p>
            <a:pPr algn="just"/>
            <a:r>
              <a:rPr lang="it-IT" sz="2000" b="1" u="sng" dirty="0">
                <a:solidFill>
                  <a:srgbClr val="00B050"/>
                </a:solidFill>
                <a:latin typeface="Century" pitchFamily="18" charset="0"/>
              </a:rPr>
              <a:t>III FASE: bonifica delle reti fognarie e delle fosse di decantazione;</a:t>
            </a:r>
          </a:p>
          <a:p>
            <a:pPr algn="just"/>
            <a:r>
              <a:rPr lang="it-IT" sz="2000" b="1" u="sng" dirty="0">
                <a:solidFill>
                  <a:srgbClr val="00B050"/>
                </a:solidFill>
                <a:latin typeface="Century" pitchFamily="18" charset="0"/>
              </a:rPr>
              <a:t>IV FASE: bonifica dei terreni.</a:t>
            </a:r>
            <a:r>
              <a:rPr lang="it-IT" sz="2000" b="1" u="sng" dirty="0" smtClean="0">
                <a:solidFill>
                  <a:srgbClr val="00B050"/>
                </a:solidFill>
                <a:latin typeface="Century" pitchFamily="18" charset="0"/>
              </a:rPr>
              <a:t>	</a:t>
            </a:r>
          </a:p>
        </p:txBody>
      </p:sp>
    </p:spTree>
    <p:extLst>
      <p:ext uri="{BB962C8B-B14F-4D97-AF65-F5344CB8AC3E}">
        <p14:creationId xmlns:p14="http://schemas.microsoft.com/office/powerpoint/2010/main" val="19306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31</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7176" y="1052736"/>
            <a:ext cx="9171175" cy="3231654"/>
          </a:xfrm>
          <a:prstGeom prst="rect">
            <a:avLst/>
          </a:prstGeom>
          <a:noFill/>
        </p:spPr>
        <p:txBody>
          <a:bodyPr wrap="square" rtlCol="0">
            <a:spAutoFit/>
          </a:bodyPr>
          <a:lstStyle/>
          <a:p>
            <a:pPr algn="ctr"/>
            <a:r>
              <a:rPr lang="it-IT" sz="2400" b="1" dirty="0" smtClean="0">
                <a:solidFill>
                  <a:srgbClr val="FF0000"/>
                </a:solidFill>
                <a:latin typeface="Century" pitchFamily="18" charset="0"/>
              </a:rPr>
              <a:t>Bonifica reti fognarie e fosse di decantazione</a:t>
            </a:r>
          </a:p>
          <a:p>
            <a:endParaRPr lang="it-IT" sz="2000" dirty="0" smtClean="0">
              <a:latin typeface="Century" pitchFamily="18" charset="0"/>
            </a:endParaRPr>
          </a:p>
          <a:p>
            <a:endParaRPr lang="it-IT" sz="2000" dirty="0">
              <a:latin typeface="Century" pitchFamily="18" charset="0"/>
            </a:endParaRPr>
          </a:p>
          <a:p>
            <a:r>
              <a:rPr lang="it-IT" sz="2000" dirty="0">
                <a:latin typeface="Century" pitchFamily="18" charset="0"/>
              </a:rPr>
              <a:t>a - nel caso in cui i materiali siano sotto forma di melme (ad esempio dopo la bonifica degli edifici con </a:t>
            </a:r>
            <a:r>
              <a:rPr lang="it-IT" sz="2000" dirty="0" err="1">
                <a:latin typeface="Century" pitchFamily="18" charset="0"/>
              </a:rPr>
              <a:t>idropulitura</a:t>
            </a:r>
            <a:r>
              <a:rPr lang="it-IT" sz="2000" dirty="0">
                <a:latin typeface="Century" pitchFamily="18" charset="0"/>
              </a:rPr>
              <a:t>) si procederà ad una rimozione senza la realizzazione di coperture e sistemi in depressione;</a:t>
            </a:r>
          </a:p>
          <a:p>
            <a:endParaRPr lang="it-IT" sz="2000" dirty="0">
              <a:latin typeface="Century" pitchFamily="18" charset="0"/>
            </a:endParaRPr>
          </a:p>
          <a:p>
            <a:r>
              <a:rPr lang="it-IT" sz="2000" dirty="0">
                <a:latin typeface="Century" pitchFamily="18" charset="0"/>
              </a:rPr>
              <a:t>b - nel caso in cui i materiali siano sotto forma polverulenta dovrà essere realizzato il sistema di copertura in depressione così come previsto per la Quarta fase: bonifica dei terreni</a:t>
            </a:r>
            <a:r>
              <a:rPr lang="it-IT" sz="2000" dirty="0" smtClean="0">
                <a:latin typeface="Century" pitchFamily="18" charset="0"/>
              </a:rPr>
              <a:t>.</a:t>
            </a:r>
            <a:endParaRPr lang="it-IT" sz="2000" dirty="0">
              <a:latin typeface="Century" pitchFamily="18" charset="0"/>
            </a:endParaRPr>
          </a:p>
        </p:txBody>
      </p:sp>
    </p:spTree>
    <p:extLst>
      <p:ext uri="{BB962C8B-B14F-4D97-AF65-F5344CB8AC3E}">
        <p14:creationId xmlns:p14="http://schemas.microsoft.com/office/powerpoint/2010/main" val="301434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32</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052735"/>
            <a:ext cx="9171175" cy="4770537"/>
          </a:xfrm>
          <a:prstGeom prst="rect">
            <a:avLst/>
          </a:prstGeom>
          <a:noFill/>
        </p:spPr>
        <p:txBody>
          <a:bodyPr wrap="square" rtlCol="0">
            <a:spAutoFit/>
          </a:bodyPr>
          <a:lstStyle/>
          <a:p>
            <a:pPr algn="ctr"/>
            <a:r>
              <a:rPr lang="it-IT" sz="2400" b="1" dirty="0" smtClean="0">
                <a:solidFill>
                  <a:srgbClr val="FF0000"/>
                </a:solidFill>
                <a:latin typeface="Century" pitchFamily="18" charset="0"/>
              </a:rPr>
              <a:t>Bonifica terreni</a:t>
            </a:r>
          </a:p>
          <a:p>
            <a:endParaRPr lang="it-IT" sz="2000" dirty="0">
              <a:latin typeface="Century" pitchFamily="18" charset="0"/>
            </a:endParaRPr>
          </a:p>
          <a:p>
            <a:r>
              <a:rPr lang="it-IT" sz="2000" dirty="0">
                <a:latin typeface="Century" pitchFamily="18" charset="0"/>
              </a:rPr>
              <a:t>Sulla base della indagine di carotaggio si effettuerà la bonifica del suolo nei casi in cui sia previsto un </a:t>
            </a:r>
            <a:r>
              <a:rPr lang="it-IT" sz="2000" u="sng" dirty="0">
                <a:latin typeface="Century" pitchFamily="18" charset="0"/>
              </a:rPr>
              <a:t>riutilizzo</a:t>
            </a:r>
            <a:r>
              <a:rPr lang="it-IT" sz="2000" dirty="0">
                <a:latin typeface="Century" pitchFamily="18" charset="0"/>
              </a:rPr>
              <a:t> del sito industriale che renda necessaria una escavazione del suolo stesso (fondazione o altro</a:t>
            </a:r>
            <a:r>
              <a:rPr lang="it-IT" sz="2000" dirty="0" smtClean="0">
                <a:latin typeface="Century" pitchFamily="18" charset="0"/>
              </a:rPr>
              <a:t>).</a:t>
            </a:r>
          </a:p>
          <a:p>
            <a:r>
              <a:rPr lang="it-IT" sz="2000" dirty="0">
                <a:latin typeface="Century" pitchFamily="18" charset="0"/>
              </a:rPr>
              <a:t/>
            </a:r>
            <a:br>
              <a:rPr lang="it-IT" sz="2000" dirty="0">
                <a:latin typeface="Century" pitchFamily="18" charset="0"/>
              </a:rPr>
            </a:br>
            <a:r>
              <a:rPr lang="it-IT" sz="2000" dirty="0">
                <a:latin typeface="Century" pitchFamily="18" charset="0"/>
              </a:rPr>
              <a:t>Nel caso di </a:t>
            </a:r>
            <a:r>
              <a:rPr lang="it-IT" sz="2000" u="sng" dirty="0">
                <a:latin typeface="Century" pitchFamily="18" charset="0"/>
              </a:rPr>
              <a:t>riutilizzo</a:t>
            </a:r>
            <a:r>
              <a:rPr lang="it-IT" sz="2000" dirty="0">
                <a:latin typeface="Century" pitchFamily="18" charset="0"/>
              </a:rPr>
              <a:t> del sito con conservazione della situazione superficiale esistente ed in assenza di particolare situazioni a rischio derivanti dall'assetto idrogeologico del territorio, gli eventuali rifiuti interrati di amianto risultanti dal carotaggio potranno </a:t>
            </a:r>
            <a:r>
              <a:rPr lang="it-IT" sz="2000" b="1" u="sng" dirty="0">
                <a:latin typeface="Century" pitchFamily="18" charset="0"/>
              </a:rPr>
              <a:t>non</a:t>
            </a:r>
            <a:r>
              <a:rPr lang="it-IT" sz="2000" dirty="0">
                <a:latin typeface="Century" pitchFamily="18" charset="0"/>
              </a:rPr>
              <a:t> essere rimossi dall'area.</a:t>
            </a:r>
            <a:br>
              <a:rPr lang="it-IT" sz="2000" dirty="0">
                <a:latin typeface="Century" pitchFamily="18" charset="0"/>
              </a:rPr>
            </a:br>
            <a:r>
              <a:rPr lang="it-IT" sz="2000" dirty="0">
                <a:latin typeface="Century" pitchFamily="18" charset="0"/>
              </a:rPr>
              <a:t/>
            </a:r>
            <a:br>
              <a:rPr lang="it-IT" sz="2000" dirty="0">
                <a:latin typeface="Century" pitchFamily="18" charset="0"/>
              </a:rPr>
            </a:br>
            <a:r>
              <a:rPr lang="it-IT" sz="2000" dirty="0">
                <a:latin typeface="Century" pitchFamily="18" charset="0"/>
              </a:rPr>
              <a:t>In questo caso dovrà comunque essere data comunicazione alle </a:t>
            </a:r>
            <a:r>
              <a:rPr lang="it-IT" sz="2000" dirty="0" smtClean="0">
                <a:latin typeface="Century" pitchFamily="18" charset="0"/>
              </a:rPr>
              <a:t>A.S.L</a:t>
            </a:r>
            <a:r>
              <a:rPr lang="it-IT" sz="2000" dirty="0">
                <a:latin typeface="Century" pitchFamily="18" charset="0"/>
              </a:rPr>
              <a:t>. competenti per territorio che vincoleranno il riutilizzo del sito stesso per utilizzazioni diverse da quella conservativa alla rimozione dell'amianto </a:t>
            </a:r>
            <a:r>
              <a:rPr lang="it-IT" sz="2000" dirty="0" smtClean="0">
                <a:latin typeface="Century" pitchFamily="18" charset="0"/>
              </a:rPr>
              <a:t>residuale.</a:t>
            </a:r>
          </a:p>
        </p:txBody>
      </p:sp>
    </p:spTree>
    <p:extLst>
      <p:ext uri="{BB962C8B-B14F-4D97-AF65-F5344CB8AC3E}">
        <p14:creationId xmlns:p14="http://schemas.microsoft.com/office/powerpoint/2010/main" val="23316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33</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052735"/>
            <a:ext cx="9171175" cy="4154984"/>
          </a:xfrm>
          <a:prstGeom prst="rect">
            <a:avLst/>
          </a:prstGeom>
          <a:noFill/>
        </p:spPr>
        <p:txBody>
          <a:bodyPr wrap="square" rtlCol="0">
            <a:spAutoFit/>
          </a:bodyPr>
          <a:lstStyle/>
          <a:p>
            <a:pPr algn="ctr"/>
            <a:r>
              <a:rPr lang="it-IT" sz="2400" b="1" dirty="0" smtClean="0">
                <a:solidFill>
                  <a:srgbClr val="FF0000"/>
                </a:solidFill>
                <a:latin typeface="Century" pitchFamily="18" charset="0"/>
              </a:rPr>
              <a:t>Bonifica terreni</a:t>
            </a:r>
          </a:p>
          <a:p>
            <a:r>
              <a:rPr lang="it-IT" sz="2000" dirty="0">
                <a:latin typeface="Century" pitchFamily="18" charset="0"/>
              </a:rPr>
              <a:t/>
            </a:r>
            <a:br>
              <a:rPr lang="it-IT" sz="2000" dirty="0">
                <a:latin typeface="Century" pitchFamily="18" charset="0"/>
              </a:rPr>
            </a:br>
            <a:r>
              <a:rPr lang="it-IT" sz="2000" dirty="0">
                <a:latin typeface="Century" pitchFamily="18" charset="0"/>
              </a:rPr>
              <a:t>La bonifica del suolo si eseguirà attuando la installazione di due sale </a:t>
            </a:r>
            <a:r>
              <a:rPr lang="it-IT" sz="2000" dirty="0" smtClean="0">
                <a:latin typeface="Century" pitchFamily="18" charset="0"/>
              </a:rPr>
              <a:t>tecniche. </a:t>
            </a:r>
            <a:r>
              <a:rPr lang="it-IT" sz="2000" dirty="0">
                <a:latin typeface="Century" pitchFamily="18" charset="0"/>
              </a:rPr>
              <a:t>Le sale saranno mantenute in depressione attraverso gruppi di </a:t>
            </a:r>
            <a:r>
              <a:rPr lang="it-IT" sz="2000" u="sng" dirty="0">
                <a:latin typeface="Century" pitchFamily="18" charset="0"/>
              </a:rPr>
              <a:t>aspirazione a filtrazione assoluta</a:t>
            </a:r>
            <a:r>
              <a:rPr lang="it-IT" sz="2000" dirty="0">
                <a:latin typeface="Century" pitchFamily="18" charset="0"/>
              </a:rPr>
              <a:t>.</a:t>
            </a:r>
            <a:br>
              <a:rPr lang="it-IT" sz="2000" dirty="0">
                <a:latin typeface="Century" pitchFamily="18" charset="0"/>
              </a:rPr>
            </a:br>
            <a:r>
              <a:rPr lang="it-IT" sz="2000" dirty="0">
                <a:latin typeface="Century" pitchFamily="18" charset="0"/>
              </a:rPr>
              <a:t/>
            </a:r>
            <a:br>
              <a:rPr lang="it-IT" sz="2000" dirty="0">
                <a:latin typeface="Century" pitchFamily="18" charset="0"/>
              </a:rPr>
            </a:br>
            <a:r>
              <a:rPr lang="it-IT" sz="2000" dirty="0">
                <a:latin typeface="Century" pitchFamily="18" charset="0"/>
              </a:rPr>
              <a:t>La prima sala avrà le dimensioni di metri 20 e 10 e sarà adibita alla decontaminazione ed al condizionamento dei cassoni di trasporto prima di essere allontanati</a:t>
            </a:r>
            <a:r>
              <a:rPr lang="it-IT" sz="2000" dirty="0" smtClean="0">
                <a:latin typeface="Century" pitchFamily="18" charset="0"/>
              </a:rPr>
              <a:t>.</a:t>
            </a:r>
          </a:p>
          <a:p>
            <a:endParaRPr lang="it-IT" sz="2000" dirty="0">
              <a:latin typeface="Century" pitchFamily="18" charset="0"/>
            </a:endParaRPr>
          </a:p>
          <a:p>
            <a:r>
              <a:rPr lang="it-IT" sz="2000" dirty="0" smtClean="0">
                <a:latin typeface="Century" pitchFamily="18" charset="0"/>
              </a:rPr>
              <a:t> </a:t>
            </a:r>
            <a:r>
              <a:rPr lang="it-IT" sz="2000" dirty="0">
                <a:latin typeface="Century" pitchFamily="18" charset="0"/>
              </a:rPr>
              <a:t>Le dimensioni della seconda sala saranno stabilite in funzione delle dimensioni dei cassoni di trasporto per consentirne una gestione corretta.</a:t>
            </a:r>
            <a:br>
              <a:rPr lang="it-IT" sz="2000" dirty="0">
                <a:latin typeface="Century" pitchFamily="18" charset="0"/>
              </a:rPr>
            </a:br>
            <a:endParaRPr lang="it-IT" sz="2000" dirty="0">
              <a:latin typeface="Century" pitchFamily="18" charset="0"/>
            </a:endParaRPr>
          </a:p>
        </p:txBody>
      </p:sp>
    </p:spTree>
    <p:extLst>
      <p:ext uri="{BB962C8B-B14F-4D97-AF65-F5344CB8AC3E}">
        <p14:creationId xmlns:p14="http://schemas.microsoft.com/office/powerpoint/2010/main" val="21932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34</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052735"/>
            <a:ext cx="9171175" cy="4770537"/>
          </a:xfrm>
          <a:prstGeom prst="rect">
            <a:avLst/>
          </a:prstGeom>
          <a:noFill/>
        </p:spPr>
        <p:txBody>
          <a:bodyPr wrap="square" rtlCol="0">
            <a:spAutoFit/>
          </a:bodyPr>
          <a:lstStyle/>
          <a:p>
            <a:pPr algn="ctr"/>
            <a:r>
              <a:rPr lang="it-IT" sz="2400" b="1" dirty="0" smtClean="0">
                <a:solidFill>
                  <a:srgbClr val="FF0000"/>
                </a:solidFill>
                <a:latin typeface="Century" pitchFamily="18" charset="0"/>
              </a:rPr>
              <a:t>Costi Bonifica</a:t>
            </a:r>
          </a:p>
          <a:p>
            <a:pPr algn="just"/>
            <a:r>
              <a:rPr lang="it-IT" sz="2000" dirty="0">
                <a:latin typeface="Century" pitchFamily="18" charset="0"/>
              </a:rPr>
              <a:t/>
            </a:r>
            <a:br>
              <a:rPr lang="it-IT" sz="2000" dirty="0">
                <a:latin typeface="Century" pitchFamily="18" charset="0"/>
              </a:rPr>
            </a:br>
            <a:r>
              <a:rPr lang="it-IT" sz="2000" dirty="0">
                <a:latin typeface="Century" pitchFamily="18" charset="0"/>
              </a:rPr>
              <a:t>I costi per la bonifica dell’amianto dipendono dalle diverse tecnologie applicabili (smaltimento  incapsulamento, sconfinamento), della situazione sito-specifica che condiziona il cantiere (posizione e condizioni dei MCA, eventuali costi di trasporto e smaltimento, etc.). I prezzi praticati dagli operatori del mercato sono, quindi, molto variabili</a:t>
            </a:r>
            <a:r>
              <a:rPr lang="it-IT" sz="2000" dirty="0" smtClean="0">
                <a:latin typeface="Century" pitchFamily="18" charset="0"/>
              </a:rPr>
              <a:t>.</a:t>
            </a:r>
          </a:p>
          <a:p>
            <a:pPr algn="just"/>
            <a:endParaRPr lang="it-IT" sz="2000" dirty="0">
              <a:latin typeface="Century" pitchFamily="18" charset="0"/>
            </a:endParaRPr>
          </a:p>
          <a:p>
            <a:pPr algn="just"/>
            <a:r>
              <a:rPr lang="it-IT" sz="2000" dirty="0">
                <a:latin typeface="Century" pitchFamily="18" charset="0"/>
              </a:rPr>
              <a:t>Ogni intervento non può prescindere da una valutazione puntuale ed approfondita dei meccanismi di rilascio </a:t>
            </a:r>
            <a:r>
              <a:rPr lang="it-IT" sz="2000" dirty="0" smtClean="0">
                <a:latin typeface="Century" pitchFamily="18" charset="0"/>
              </a:rPr>
              <a:t>delle </a:t>
            </a:r>
            <a:r>
              <a:rPr lang="it-IT" sz="2000" dirty="0">
                <a:latin typeface="Century" pitchFamily="18" charset="0"/>
              </a:rPr>
              <a:t>fibre di amianto, legata ai  seguenti fattori</a:t>
            </a:r>
            <a:r>
              <a:rPr lang="it-IT" sz="2000" dirty="0" smtClean="0">
                <a:latin typeface="Century" pitchFamily="18" charset="0"/>
              </a:rPr>
              <a:t>:</a:t>
            </a:r>
          </a:p>
          <a:p>
            <a:pPr marL="800100" lvl="1" indent="-342900" algn="just">
              <a:buFont typeface="Arial" pitchFamily="34" charset="0"/>
              <a:buChar char="•"/>
            </a:pPr>
            <a:r>
              <a:rPr lang="it-IT" sz="2000" dirty="0" smtClean="0">
                <a:latin typeface="Century" pitchFamily="18" charset="0"/>
              </a:rPr>
              <a:t>caratteristiche </a:t>
            </a:r>
            <a:r>
              <a:rPr lang="it-IT" sz="2000" dirty="0">
                <a:latin typeface="Century" pitchFamily="18" charset="0"/>
              </a:rPr>
              <a:t>fisiche di superficie e di volume delle tipologie di </a:t>
            </a:r>
            <a:r>
              <a:rPr lang="it-IT" sz="2000" dirty="0" smtClean="0">
                <a:latin typeface="Century" pitchFamily="18" charset="0"/>
              </a:rPr>
              <a:t>MCA;</a:t>
            </a:r>
          </a:p>
          <a:p>
            <a:pPr marL="800100" lvl="1" indent="-342900" algn="just">
              <a:buFont typeface="Arial" pitchFamily="34" charset="0"/>
              <a:buChar char="•"/>
            </a:pPr>
            <a:r>
              <a:rPr lang="it-IT" sz="2000" dirty="0" smtClean="0">
                <a:latin typeface="Century" pitchFamily="18" charset="0"/>
              </a:rPr>
              <a:t>evoluzione </a:t>
            </a:r>
            <a:r>
              <a:rPr lang="it-IT" sz="2000" dirty="0">
                <a:latin typeface="Century" pitchFamily="18" charset="0"/>
              </a:rPr>
              <a:t>della dispersione di fibre durante i vari stress (termici, meccanici, </a:t>
            </a:r>
            <a:r>
              <a:rPr lang="it-IT" sz="2000" dirty="0" err="1">
                <a:latin typeface="Century" pitchFamily="18" charset="0"/>
              </a:rPr>
              <a:t>etc</a:t>
            </a:r>
            <a:r>
              <a:rPr lang="it-IT" sz="2000" dirty="0">
                <a:latin typeface="Century" pitchFamily="18" charset="0"/>
              </a:rPr>
              <a:t>) cui i MCA sono sottoposti</a:t>
            </a:r>
            <a:r>
              <a:rPr lang="it-IT" sz="2000" dirty="0" smtClean="0">
                <a:latin typeface="Century" pitchFamily="18" charset="0"/>
              </a:rPr>
              <a:t>;</a:t>
            </a:r>
            <a:endParaRPr lang="it-IT" sz="2000" dirty="0">
              <a:latin typeface="Century" pitchFamily="18" charset="0"/>
            </a:endParaRPr>
          </a:p>
        </p:txBody>
      </p:sp>
    </p:spTree>
    <p:extLst>
      <p:ext uri="{BB962C8B-B14F-4D97-AF65-F5344CB8AC3E}">
        <p14:creationId xmlns:p14="http://schemas.microsoft.com/office/powerpoint/2010/main" val="157014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Autofit/>
          </a:bodyPr>
          <a:lstStyle/>
          <a:p>
            <a:r>
              <a:rPr lang="it-IT"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Strumenti ed azioni per la bonifica</a:t>
            </a: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35</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1052735"/>
            <a:ext cx="9171175" cy="2616101"/>
          </a:xfrm>
          <a:prstGeom prst="rect">
            <a:avLst/>
          </a:prstGeom>
          <a:noFill/>
        </p:spPr>
        <p:txBody>
          <a:bodyPr wrap="square" rtlCol="0">
            <a:spAutoFit/>
          </a:bodyPr>
          <a:lstStyle/>
          <a:p>
            <a:pPr algn="ctr"/>
            <a:r>
              <a:rPr lang="it-IT" sz="2400" b="1" dirty="0" smtClean="0">
                <a:solidFill>
                  <a:srgbClr val="FF0000"/>
                </a:solidFill>
                <a:latin typeface="Century" pitchFamily="18" charset="0"/>
              </a:rPr>
              <a:t>Costi Bonifica</a:t>
            </a:r>
          </a:p>
          <a:p>
            <a:pPr algn="just"/>
            <a:r>
              <a:rPr lang="it-IT" sz="2000" dirty="0">
                <a:latin typeface="Century" pitchFamily="18" charset="0"/>
              </a:rPr>
              <a:t/>
            </a:r>
            <a:br>
              <a:rPr lang="it-IT" sz="2000" dirty="0">
                <a:latin typeface="Century" pitchFamily="18" charset="0"/>
              </a:rPr>
            </a:br>
            <a:r>
              <a:rPr lang="it-IT" sz="2000" dirty="0" smtClean="0">
                <a:latin typeface="Century" pitchFamily="18" charset="0"/>
              </a:rPr>
              <a:t>Dati </a:t>
            </a:r>
            <a:r>
              <a:rPr lang="it-IT" sz="2000" dirty="0">
                <a:latin typeface="Century" pitchFamily="18" charset="0"/>
              </a:rPr>
              <a:t>medi di letteratura, relativi alla densità reale ed al peso specifico del MCA, associati a costi medi di smaltimento, che devono essere presi solo come primissimo riferimento, da verificarsi prima di effettuare un computo metrico estimativo relativo ai singoli (e specifici) casi reali</a:t>
            </a:r>
            <a:r>
              <a:rPr lang="it-IT" sz="2000" dirty="0" smtClean="0">
                <a:latin typeface="Century" pitchFamily="18" charset="0"/>
              </a:rPr>
              <a:t>.</a:t>
            </a:r>
          </a:p>
          <a:p>
            <a:pPr algn="just"/>
            <a:endParaRPr lang="it-IT" sz="2000" dirty="0" smtClean="0">
              <a:latin typeface="Century" pitchFamily="18" charset="0"/>
            </a:endParaRPr>
          </a:p>
          <a:p>
            <a:pPr algn="just"/>
            <a:endParaRPr lang="it-IT" sz="2000" dirty="0">
              <a:latin typeface="Century"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878020561"/>
              </p:ext>
            </p:extLst>
          </p:nvPr>
        </p:nvGraphicFramePr>
        <p:xfrm>
          <a:off x="382750" y="3429000"/>
          <a:ext cx="8424429" cy="2427508"/>
        </p:xfrm>
        <a:graphic>
          <a:graphicData uri="http://schemas.openxmlformats.org/drawingml/2006/table">
            <a:tbl>
              <a:tblPr firstRow="1" firstCol="1">
                <a:tableStyleId>{5C22544A-7EE6-4342-B048-85BDC9FD1C3A}</a:tableStyleId>
              </a:tblPr>
              <a:tblGrid>
                <a:gridCol w="2662935"/>
                <a:gridCol w="1920498"/>
                <a:gridCol w="1920498"/>
                <a:gridCol w="1920498"/>
              </a:tblGrid>
              <a:tr h="874933">
                <a:tc rowSpan="2">
                  <a:txBody>
                    <a:bodyPr/>
                    <a:lstStyle/>
                    <a:p>
                      <a:pPr algn="ctr" rtl="0" fontAlgn="ctr"/>
                      <a:r>
                        <a:rPr lang="it-IT" sz="2000" u="none" strike="noStrike" dirty="0">
                          <a:effectLst/>
                          <a:latin typeface="Century" pitchFamily="18" charset="0"/>
                        </a:rPr>
                        <a:t>Tipologia</a:t>
                      </a:r>
                      <a:endParaRPr lang="it-IT" sz="2000" b="0" i="0" u="none" strike="noStrike" dirty="0">
                        <a:solidFill>
                          <a:srgbClr val="000000"/>
                        </a:solidFill>
                        <a:effectLst/>
                        <a:latin typeface="Century" pitchFamily="18" charset="0"/>
                      </a:endParaRPr>
                    </a:p>
                  </a:txBody>
                  <a:tcPr marL="9525" marR="9525" marT="9525" marB="0" anchor="ctr"/>
                </a:tc>
                <a:tc>
                  <a:txBody>
                    <a:bodyPr/>
                    <a:lstStyle/>
                    <a:p>
                      <a:pPr algn="ctr" rtl="0" fontAlgn="ctr"/>
                      <a:r>
                        <a:rPr lang="it-IT" sz="2000" i="0" u="none" strike="noStrike">
                          <a:effectLst/>
                          <a:latin typeface="Century" pitchFamily="18" charset="0"/>
                        </a:rPr>
                        <a:t>Densità reale</a:t>
                      </a:r>
                      <a:endParaRPr lang="it-IT" sz="2000" b="0" i="0" u="none" strike="noStrike">
                        <a:solidFill>
                          <a:srgbClr val="000000"/>
                        </a:solidFill>
                        <a:effectLst/>
                        <a:latin typeface="Century" pitchFamily="18" charset="0"/>
                      </a:endParaRPr>
                    </a:p>
                  </a:txBody>
                  <a:tcPr marL="9525" marR="9525" marT="9525" marB="0" anchor="ctr"/>
                </a:tc>
                <a:tc>
                  <a:txBody>
                    <a:bodyPr/>
                    <a:lstStyle/>
                    <a:p>
                      <a:pPr algn="ctr" rtl="0" fontAlgn="ctr"/>
                      <a:r>
                        <a:rPr lang="it-IT" sz="2000" i="0" u="none" strike="noStrike">
                          <a:effectLst/>
                          <a:latin typeface="Century" pitchFamily="18" charset="0"/>
                        </a:rPr>
                        <a:t>Peso specifico</a:t>
                      </a:r>
                      <a:endParaRPr lang="it-IT" sz="2000" b="0" i="0" u="none" strike="noStrike">
                        <a:solidFill>
                          <a:srgbClr val="000000"/>
                        </a:solidFill>
                        <a:effectLst/>
                        <a:latin typeface="Century" pitchFamily="18" charset="0"/>
                      </a:endParaRPr>
                    </a:p>
                  </a:txBody>
                  <a:tcPr marL="9525" marR="9525" marT="9525" marB="0" anchor="ctr"/>
                </a:tc>
                <a:tc>
                  <a:txBody>
                    <a:bodyPr/>
                    <a:lstStyle/>
                    <a:p>
                      <a:pPr algn="ctr" rtl="0" fontAlgn="ctr"/>
                      <a:r>
                        <a:rPr lang="it-IT" sz="2000" i="0" u="none" strike="noStrike">
                          <a:effectLst/>
                          <a:latin typeface="Century" pitchFamily="18" charset="0"/>
                        </a:rPr>
                        <a:t>Costi medi di smaltimento</a:t>
                      </a:r>
                      <a:endParaRPr lang="it-IT" sz="2000" b="0" i="0" u="none" strike="noStrike">
                        <a:solidFill>
                          <a:srgbClr val="000000"/>
                        </a:solidFill>
                        <a:effectLst/>
                        <a:latin typeface="Century" pitchFamily="18" charset="0"/>
                      </a:endParaRPr>
                    </a:p>
                  </a:txBody>
                  <a:tcPr marL="9525" marR="9525" marT="9525" marB="0" anchor="ctr"/>
                </a:tc>
              </a:tr>
              <a:tr h="313067">
                <a:tc vMerge="1">
                  <a:txBody>
                    <a:bodyPr/>
                    <a:lstStyle/>
                    <a:p>
                      <a:pPr algn="just" rtl="0" fontAlgn="ctr"/>
                      <a:endParaRPr lang="it-IT" sz="2000" b="0" i="0" u="none" strike="noStrike" dirty="0">
                        <a:solidFill>
                          <a:srgbClr val="000000"/>
                        </a:solidFill>
                        <a:effectLst/>
                        <a:latin typeface="Century"/>
                      </a:endParaRPr>
                    </a:p>
                  </a:txBody>
                  <a:tcPr marL="9525" marR="9525" marT="9525" marB="0" anchor="ctr"/>
                </a:tc>
                <a:tc>
                  <a:txBody>
                    <a:bodyPr/>
                    <a:lstStyle/>
                    <a:p>
                      <a:pPr algn="ctr" rtl="0" fontAlgn="ctr"/>
                      <a:r>
                        <a:rPr lang="it-IT" sz="2000" i="1" u="none" strike="noStrike" dirty="0">
                          <a:effectLst/>
                          <a:latin typeface="Century" pitchFamily="18" charset="0"/>
                        </a:rPr>
                        <a:t>(g/cm</a:t>
                      </a:r>
                      <a:r>
                        <a:rPr lang="it-IT" sz="2000" i="1" u="none" strike="noStrike" baseline="30000" dirty="0">
                          <a:effectLst/>
                          <a:latin typeface="Century" pitchFamily="18" charset="0"/>
                        </a:rPr>
                        <a:t>3</a:t>
                      </a:r>
                      <a:r>
                        <a:rPr lang="it-IT" sz="2000" i="1" u="none" strike="noStrike" dirty="0">
                          <a:effectLst/>
                          <a:latin typeface="Century" pitchFamily="18" charset="0"/>
                        </a:rPr>
                        <a:t>)</a:t>
                      </a:r>
                      <a:endParaRPr lang="it-IT" sz="2000" b="0" i="1" u="none" strike="noStrike" dirty="0">
                        <a:solidFill>
                          <a:srgbClr val="000000"/>
                        </a:solidFill>
                        <a:effectLst/>
                        <a:latin typeface="Century" pitchFamily="18" charset="0"/>
                      </a:endParaRPr>
                    </a:p>
                  </a:txBody>
                  <a:tcPr marL="9525" marR="9525" marT="9525" marB="0" anchor="ctr">
                    <a:solidFill>
                      <a:schemeClr val="tx2">
                        <a:lumMod val="40000"/>
                        <a:lumOff val="60000"/>
                      </a:schemeClr>
                    </a:solidFill>
                  </a:tcPr>
                </a:tc>
                <a:tc>
                  <a:txBody>
                    <a:bodyPr/>
                    <a:lstStyle/>
                    <a:p>
                      <a:pPr algn="ctr" rtl="0" fontAlgn="ctr"/>
                      <a:r>
                        <a:rPr lang="it-IT" sz="2000" i="1" u="none" strike="noStrike" dirty="0">
                          <a:effectLst/>
                          <a:latin typeface="Century" pitchFamily="18" charset="0"/>
                        </a:rPr>
                        <a:t>(kg/m</a:t>
                      </a:r>
                      <a:r>
                        <a:rPr lang="it-IT" sz="2000" i="1" u="none" strike="noStrike" baseline="30000" dirty="0">
                          <a:effectLst/>
                          <a:latin typeface="Century" pitchFamily="18" charset="0"/>
                        </a:rPr>
                        <a:t>2</a:t>
                      </a:r>
                      <a:r>
                        <a:rPr lang="it-IT" sz="2000" i="1" u="none" strike="noStrike" dirty="0">
                          <a:effectLst/>
                          <a:latin typeface="Century" pitchFamily="18" charset="0"/>
                        </a:rPr>
                        <a:t>) </a:t>
                      </a:r>
                      <a:endParaRPr lang="it-IT" sz="2000" b="0" i="1" u="none" strike="noStrike" dirty="0">
                        <a:solidFill>
                          <a:srgbClr val="000000"/>
                        </a:solidFill>
                        <a:effectLst/>
                        <a:latin typeface="Century" pitchFamily="18" charset="0"/>
                      </a:endParaRPr>
                    </a:p>
                  </a:txBody>
                  <a:tcPr marL="9525" marR="9525" marT="9525" marB="0" anchor="ctr">
                    <a:solidFill>
                      <a:schemeClr val="tx2">
                        <a:lumMod val="40000"/>
                        <a:lumOff val="60000"/>
                      </a:schemeClr>
                    </a:solidFill>
                  </a:tcPr>
                </a:tc>
                <a:tc>
                  <a:txBody>
                    <a:bodyPr/>
                    <a:lstStyle/>
                    <a:p>
                      <a:pPr algn="ctr" rtl="0" fontAlgn="ctr"/>
                      <a:endParaRPr lang="it-IT" sz="2000" b="0" i="1" u="none" strike="noStrike" dirty="0">
                        <a:solidFill>
                          <a:srgbClr val="000000"/>
                        </a:solidFill>
                        <a:effectLst/>
                        <a:latin typeface="Century" pitchFamily="18" charset="0"/>
                      </a:endParaRPr>
                    </a:p>
                  </a:txBody>
                  <a:tcPr marL="9525" marR="9525" marT="9525" marB="0" anchor="ctr">
                    <a:solidFill>
                      <a:schemeClr val="tx2">
                        <a:lumMod val="40000"/>
                        <a:lumOff val="60000"/>
                      </a:schemeClr>
                    </a:solidFill>
                  </a:tcPr>
                </a:tc>
              </a:tr>
              <a:tr h="313067">
                <a:tc>
                  <a:txBody>
                    <a:bodyPr/>
                    <a:lstStyle/>
                    <a:p>
                      <a:pPr algn="ctr" rtl="0" fontAlgn="ctr"/>
                      <a:r>
                        <a:rPr lang="it-IT" sz="2000" u="none" strike="noStrike">
                          <a:effectLst/>
                          <a:latin typeface="Century" pitchFamily="18" charset="0"/>
                        </a:rPr>
                        <a:t>Eternit (compatto)</a:t>
                      </a:r>
                      <a:endParaRPr lang="it-IT" sz="2000" b="0" i="0" u="none" strike="noStrike">
                        <a:solidFill>
                          <a:srgbClr val="000000"/>
                        </a:solidFill>
                        <a:effectLst/>
                        <a:latin typeface="Century" pitchFamily="18" charset="0"/>
                      </a:endParaRPr>
                    </a:p>
                  </a:txBody>
                  <a:tcPr marL="9525" marR="9525" marT="9525" marB="0" anchor="ctr"/>
                </a:tc>
                <a:tc>
                  <a:txBody>
                    <a:bodyPr/>
                    <a:lstStyle/>
                    <a:p>
                      <a:pPr algn="ctr" rtl="0" fontAlgn="ctr"/>
                      <a:r>
                        <a:rPr lang="it-IT" sz="2000" u="none" strike="noStrike">
                          <a:effectLst/>
                          <a:latin typeface="Century" pitchFamily="18" charset="0"/>
                        </a:rPr>
                        <a:t>2,45</a:t>
                      </a:r>
                      <a:endParaRPr lang="it-IT" sz="2000" b="0" i="0" u="none" strike="noStrike">
                        <a:solidFill>
                          <a:srgbClr val="000000"/>
                        </a:solidFill>
                        <a:effectLst/>
                        <a:latin typeface="Century" pitchFamily="18" charset="0"/>
                      </a:endParaRPr>
                    </a:p>
                  </a:txBody>
                  <a:tcPr marL="9525" marR="9525" marT="9525" marB="0" anchor="ctr"/>
                </a:tc>
                <a:tc>
                  <a:txBody>
                    <a:bodyPr/>
                    <a:lstStyle/>
                    <a:p>
                      <a:pPr algn="ctr" rtl="0" fontAlgn="ctr"/>
                      <a:r>
                        <a:rPr lang="it-IT" sz="2000" u="none" strike="noStrike">
                          <a:effectLst/>
                          <a:latin typeface="Century" pitchFamily="18" charset="0"/>
                        </a:rPr>
                        <a:t>15,6</a:t>
                      </a:r>
                      <a:endParaRPr lang="it-IT" sz="2000" b="0" i="0" u="none" strike="noStrike">
                        <a:solidFill>
                          <a:srgbClr val="000000"/>
                        </a:solidFill>
                        <a:effectLst/>
                        <a:latin typeface="Century" pitchFamily="18" charset="0"/>
                      </a:endParaRPr>
                    </a:p>
                  </a:txBody>
                  <a:tcPr marL="9525" marR="9525" marT="9525" marB="0" anchor="ctr"/>
                </a:tc>
                <a:tc>
                  <a:txBody>
                    <a:bodyPr/>
                    <a:lstStyle/>
                    <a:p>
                      <a:pPr algn="ctr" rtl="0" fontAlgn="ctr"/>
                      <a:r>
                        <a:rPr lang="it-IT" sz="2000" u="none" strike="noStrike">
                          <a:effectLst/>
                          <a:latin typeface="Century" pitchFamily="18" charset="0"/>
                        </a:rPr>
                        <a:t>  0,08 €/kg</a:t>
                      </a:r>
                      <a:endParaRPr lang="it-IT" sz="2000" b="0" i="0" u="none" strike="noStrike">
                        <a:solidFill>
                          <a:srgbClr val="000000"/>
                        </a:solidFill>
                        <a:effectLst/>
                        <a:latin typeface="Century" pitchFamily="18" charset="0"/>
                      </a:endParaRPr>
                    </a:p>
                  </a:txBody>
                  <a:tcPr marL="9525" marR="9525" marT="9525" marB="0" anchor="ctr"/>
                </a:tc>
              </a:tr>
              <a:tr h="874933">
                <a:tc>
                  <a:txBody>
                    <a:bodyPr/>
                    <a:lstStyle/>
                    <a:p>
                      <a:pPr algn="ctr" rtl="0" fontAlgn="ctr"/>
                      <a:r>
                        <a:rPr lang="it-IT" sz="2000" u="none" strike="noStrike" dirty="0">
                          <a:effectLst/>
                          <a:latin typeface="Century" pitchFamily="18" charset="0"/>
                        </a:rPr>
                        <a:t>Pannelli di coibentazione (friabile)</a:t>
                      </a:r>
                      <a:endParaRPr lang="it-IT" sz="2000" b="0" i="0" u="none" strike="noStrike" dirty="0">
                        <a:solidFill>
                          <a:srgbClr val="000000"/>
                        </a:solidFill>
                        <a:effectLst/>
                        <a:latin typeface="Century" pitchFamily="18" charset="0"/>
                      </a:endParaRPr>
                    </a:p>
                  </a:txBody>
                  <a:tcPr marL="9525" marR="9525" marT="9525" marB="0" anchor="ctr"/>
                </a:tc>
                <a:tc>
                  <a:txBody>
                    <a:bodyPr/>
                    <a:lstStyle/>
                    <a:p>
                      <a:pPr algn="ctr" rtl="0" fontAlgn="ctr"/>
                      <a:r>
                        <a:rPr lang="it-IT" sz="2000" u="none" strike="noStrike">
                          <a:effectLst/>
                          <a:latin typeface="Century" pitchFamily="18" charset="0"/>
                        </a:rPr>
                        <a:t>2,12</a:t>
                      </a:r>
                      <a:endParaRPr lang="it-IT" sz="2000" b="0" i="0" u="none" strike="noStrike">
                        <a:solidFill>
                          <a:srgbClr val="000000"/>
                        </a:solidFill>
                        <a:effectLst/>
                        <a:latin typeface="Century" pitchFamily="18" charset="0"/>
                      </a:endParaRPr>
                    </a:p>
                  </a:txBody>
                  <a:tcPr marL="9525" marR="9525" marT="9525" marB="0" anchor="ctr"/>
                </a:tc>
                <a:tc>
                  <a:txBody>
                    <a:bodyPr/>
                    <a:lstStyle/>
                    <a:p>
                      <a:pPr algn="ctr" rtl="0" fontAlgn="ctr"/>
                      <a:r>
                        <a:rPr lang="it-IT" sz="2000" u="none" strike="noStrike">
                          <a:effectLst/>
                          <a:latin typeface="Century" pitchFamily="18" charset="0"/>
                        </a:rPr>
                        <a:t>       -</a:t>
                      </a:r>
                      <a:endParaRPr lang="it-IT" sz="2000" b="0" i="0" u="none" strike="noStrike">
                        <a:solidFill>
                          <a:srgbClr val="000000"/>
                        </a:solidFill>
                        <a:effectLst/>
                        <a:latin typeface="Century" pitchFamily="18" charset="0"/>
                      </a:endParaRPr>
                    </a:p>
                  </a:txBody>
                  <a:tcPr marL="9525" marR="9525" marT="9525" marB="0" anchor="ctr"/>
                </a:tc>
                <a:tc>
                  <a:txBody>
                    <a:bodyPr/>
                    <a:lstStyle/>
                    <a:p>
                      <a:pPr algn="ctr" rtl="0" fontAlgn="ctr"/>
                      <a:r>
                        <a:rPr lang="it-IT" sz="2000" u="none" strike="noStrike" dirty="0">
                          <a:effectLst/>
                          <a:latin typeface="Century" pitchFamily="18" charset="0"/>
                        </a:rPr>
                        <a:t>  0,23 €/kg</a:t>
                      </a:r>
                      <a:endParaRPr lang="it-IT" sz="2000" b="0" i="0" u="none" strike="noStrike" dirty="0">
                        <a:solidFill>
                          <a:srgbClr val="000000"/>
                        </a:solidFill>
                        <a:effectLst/>
                        <a:latin typeface="Century" pitchFamily="18" charset="0"/>
                      </a:endParaRPr>
                    </a:p>
                  </a:txBody>
                  <a:tcPr marL="9525" marR="9525" marT="9525" marB="0" anchor="ctr"/>
                </a:tc>
              </a:tr>
            </a:tbl>
          </a:graphicData>
        </a:graphic>
      </p:graphicFrame>
    </p:spTree>
    <p:extLst>
      <p:ext uri="{BB962C8B-B14F-4D97-AF65-F5344CB8AC3E}">
        <p14:creationId xmlns:p14="http://schemas.microsoft.com/office/powerpoint/2010/main" val="178256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Indice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36</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ma 11"/>
          <p:cNvGraphicFramePr/>
          <p:nvPr>
            <p:extLst>
              <p:ext uri="{D42A27DB-BD31-4B8C-83A1-F6EECF244321}">
                <p14:modId xmlns:p14="http://schemas.microsoft.com/office/powerpoint/2010/main" val="1466556758"/>
              </p:ext>
            </p:extLst>
          </p:nvPr>
        </p:nvGraphicFramePr>
        <p:xfrm>
          <a:off x="539552" y="1397000"/>
          <a:ext cx="80648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167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Casi Studio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37</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79512" y="1196752"/>
            <a:ext cx="8496944" cy="369332"/>
          </a:xfrm>
          <a:prstGeom prst="rect">
            <a:avLst/>
          </a:prstGeom>
          <a:noFill/>
        </p:spPr>
        <p:txBody>
          <a:bodyPr wrap="square" rtlCol="0">
            <a:spAutoFit/>
          </a:bodyPr>
          <a:lstStyle/>
          <a:p>
            <a:r>
              <a:rPr lang="it-IT" b="1" dirty="0" smtClean="0">
                <a:solidFill>
                  <a:srgbClr val="FF0000"/>
                </a:solidFill>
                <a:latin typeface="Century" panose="02040604050505020304" pitchFamily="18" charset="0"/>
              </a:rPr>
              <a:t>Caivano (NA) – Località </a:t>
            </a:r>
            <a:r>
              <a:rPr lang="it-IT" b="1" dirty="0" err="1" smtClean="0">
                <a:solidFill>
                  <a:srgbClr val="FF0000"/>
                </a:solidFill>
                <a:latin typeface="Century" panose="02040604050505020304" pitchFamily="18" charset="0"/>
              </a:rPr>
              <a:t>Omomorto</a:t>
            </a:r>
            <a:r>
              <a:rPr lang="it-IT" b="1" dirty="0">
                <a:solidFill>
                  <a:srgbClr val="FF0000"/>
                </a:solidFill>
                <a:latin typeface="Century" panose="02040604050505020304" pitchFamily="18" charset="0"/>
              </a:rPr>
              <a:t>  </a:t>
            </a:r>
            <a:r>
              <a:rPr lang="it-IT" b="1" dirty="0" smtClean="0">
                <a:solidFill>
                  <a:srgbClr val="FF0000"/>
                </a:solidFill>
                <a:latin typeface="Century" panose="02040604050505020304" pitchFamily="18" charset="0"/>
              </a:rPr>
              <a:t>- Discarica abusiva</a:t>
            </a:r>
            <a:endParaRPr lang="it-IT" b="1" dirty="0">
              <a:solidFill>
                <a:srgbClr val="FF0000"/>
              </a:solidFill>
              <a:latin typeface="Century" panose="02040604050505020304" pitchFamily="18" charset="0"/>
            </a:endParaRPr>
          </a:p>
        </p:txBody>
      </p:sp>
      <p:pic>
        <p:nvPicPr>
          <p:cNvPr id="1026" name="Picture 2" descr="http://www.ilmessaggero.it/FotoGallery_IMG/HIGH/20131003_54701_c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3" y="1700808"/>
            <a:ext cx="3168351" cy="2112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lmessaggero.it/FotoGallery_IMG/HIGH/20131003_54701_c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213" y="1700809"/>
            <a:ext cx="3168350" cy="2112234"/>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203741" y="4004013"/>
            <a:ext cx="8496944" cy="369332"/>
          </a:xfrm>
          <a:prstGeom prst="rect">
            <a:avLst/>
          </a:prstGeom>
          <a:noFill/>
        </p:spPr>
        <p:txBody>
          <a:bodyPr wrap="square" rtlCol="0">
            <a:spAutoFit/>
          </a:bodyPr>
          <a:lstStyle/>
          <a:p>
            <a:r>
              <a:rPr lang="it-IT" b="1" dirty="0" smtClean="0">
                <a:solidFill>
                  <a:srgbClr val="FF0000"/>
                </a:solidFill>
                <a:latin typeface="Century" panose="02040604050505020304" pitchFamily="18" charset="0"/>
              </a:rPr>
              <a:t>Caivano (NA) –</a:t>
            </a:r>
            <a:r>
              <a:rPr lang="it-IT" b="1" dirty="0">
                <a:solidFill>
                  <a:srgbClr val="FF0000"/>
                </a:solidFill>
                <a:latin typeface="Century" panose="02040604050505020304" pitchFamily="18" charset="0"/>
              </a:rPr>
              <a:t> </a:t>
            </a:r>
            <a:r>
              <a:rPr lang="it-IT" b="1" dirty="0" smtClean="0">
                <a:solidFill>
                  <a:srgbClr val="FF0000"/>
                </a:solidFill>
                <a:latin typeface="Century" panose="02040604050505020304" pitchFamily="18" charset="0"/>
              </a:rPr>
              <a:t>Grano all’amianto</a:t>
            </a:r>
            <a:endParaRPr lang="it-IT" b="1" dirty="0">
              <a:solidFill>
                <a:srgbClr val="FF0000"/>
              </a:solidFill>
              <a:latin typeface="Century" panose="02040604050505020304" pitchFamily="18" charset="0"/>
            </a:endParaRPr>
          </a:p>
        </p:txBody>
      </p:sp>
      <p:pic>
        <p:nvPicPr>
          <p:cNvPr id="1030" name="Picture 6" descr="http://img94.imageshack.us/img94/9450/6w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636" y="4509120"/>
            <a:ext cx="3096344" cy="1736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etenews24.it/uploadedimage/fotodettaglio/campoinquina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334" y="4453999"/>
            <a:ext cx="2758108" cy="184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5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Casi Studio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38</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1196752"/>
            <a:ext cx="8568952" cy="4524315"/>
          </a:xfrm>
          <a:prstGeom prst="rect">
            <a:avLst/>
          </a:prstGeom>
          <a:noFill/>
        </p:spPr>
        <p:txBody>
          <a:bodyPr wrap="square" rtlCol="0">
            <a:spAutoFit/>
          </a:bodyPr>
          <a:lstStyle/>
          <a:p>
            <a:r>
              <a:rPr lang="it-IT" b="1" dirty="0" smtClean="0">
                <a:solidFill>
                  <a:srgbClr val="FF0000"/>
                </a:solidFill>
                <a:latin typeface="Century" panose="02040604050505020304" pitchFamily="18" charset="0"/>
              </a:rPr>
              <a:t>Ex </a:t>
            </a:r>
            <a:r>
              <a:rPr lang="it-IT" b="1" dirty="0" err="1" smtClean="0">
                <a:solidFill>
                  <a:srgbClr val="FF0000"/>
                </a:solidFill>
                <a:latin typeface="Century" panose="02040604050505020304" pitchFamily="18" charset="0"/>
              </a:rPr>
              <a:t>Cemamit</a:t>
            </a:r>
            <a:r>
              <a:rPr lang="it-IT" b="1" dirty="0" smtClean="0">
                <a:solidFill>
                  <a:srgbClr val="FF0000"/>
                </a:solidFill>
                <a:latin typeface="Century" panose="02040604050505020304" pitchFamily="18" charset="0"/>
              </a:rPr>
              <a:t> di Ferentino (FR)</a:t>
            </a:r>
          </a:p>
          <a:p>
            <a:endParaRPr lang="it-IT" b="1" dirty="0">
              <a:solidFill>
                <a:srgbClr val="FF0000"/>
              </a:solidFill>
              <a:latin typeface="Century" panose="02040604050505020304" pitchFamily="18" charset="0"/>
            </a:endParaRPr>
          </a:p>
          <a:p>
            <a:r>
              <a:rPr lang="it-IT" dirty="0">
                <a:latin typeface="Century" panose="02040604050505020304" pitchFamily="18" charset="0"/>
              </a:rPr>
              <a:t>Nel massimo della sua attività, tra gli anni '70 e '80, nello stabilimento erano impiegati oltre 200 lavoratori, nella </a:t>
            </a:r>
            <a:r>
              <a:rPr lang="it-IT" dirty="0" err="1">
                <a:latin typeface="Century" panose="02040604050505020304" pitchFamily="18" charset="0"/>
              </a:rPr>
              <a:t>Cemamit</a:t>
            </a:r>
            <a:r>
              <a:rPr lang="it-IT" dirty="0">
                <a:latin typeface="Century" panose="02040604050505020304" pitchFamily="18" charset="0"/>
              </a:rPr>
              <a:t> si produceva tramite la lavorazione di </a:t>
            </a:r>
            <a:r>
              <a:rPr lang="it-IT" u="sng" dirty="0">
                <a:latin typeface="Century" panose="02040604050505020304" pitchFamily="18" charset="0"/>
              </a:rPr>
              <a:t>amianto in polvere</a:t>
            </a:r>
            <a:r>
              <a:rPr lang="it-IT" dirty="0">
                <a:latin typeface="Century" panose="02040604050505020304" pitchFamily="18" charset="0"/>
              </a:rPr>
              <a:t>, manufatti in cemento amianto per il settore edilizio</a:t>
            </a:r>
            <a:r>
              <a:rPr lang="it-IT" dirty="0" smtClean="0">
                <a:latin typeface="Century" panose="02040604050505020304" pitchFamily="18" charset="0"/>
              </a:rPr>
              <a:t>.</a:t>
            </a:r>
          </a:p>
          <a:p>
            <a:endParaRPr lang="it-IT" dirty="0">
              <a:latin typeface="Century" panose="02040604050505020304" pitchFamily="18" charset="0"/>
            </a:endParaRPr>
          </a:p>
          <a:p>
            <a:r>
              <a:rPr lang="it-IT" dirty="0">
                <a:latin typeface="Century" panose="02040604050505020304" pitchFamily="18" charset="0"/>
              </a:rPr>
              <a:t>Lo stabilimento ha prodotto manufatti in cemento amianto dal 1965 al 1984. Sono passati </a:t>
            </a:r>
            <a:r>
              <a:rPr lang="it-IT" dirty="0" smtClean="0">
                <a:latin typeface="Century" panose="02040604050505020304" pitchFamily="18" charset="0"/>
              </a:rPr>
              <a:t>30 anni </a:t>
            </a:r>
            <a:r>
              <a:rPr lang="it-IT" dirty="0">
                <a:latin typeface="Century" panose="02040604050505020304" pitchFamily="18" charset="0"/>
              </a:rPr>
              <a:t>da quando l'impianto ha cessato la </a:t>
            </a:r>
            <a:r>
              <a:rPr lang="it-IT" dirty="0" smtClean="0">
                <a:latin typeface="Century" panose="02040604050505020304" pitchFamily="18" charset="0"/>
              </a:rPr>
              <a:t>produzione.</a:t>
            </a:r>
          </a:p>
          <a:p>
            <a:endParaRPr lang="it-IT" dirty="0">
              <a:latin typeface="Century" panose="02040604050505020304" pitchFamily="18" charset="0"/>
            </a:endParaRPr>
          </a:p>
          <a:p>
            <a:r>
              <a:rPr lang="it-IT" dirty="0" smtClean="0">
                <a:latin typeface="Century" panose="02040604050505020304" pitchFamily="18" charset="0"/>
              </a:rPr>
              <a:t>Su 200 lavoratori ad oggi in 73 </a:t>
            </a:r>
            <a:r>
              <a:rPr lang="it-IT" dirty="0">
                <a:latin typeface="Century" panose="02040604050505020304" pitchFamily="18" charset="0"/>
              </a:rPr>
              <a:t>sono </a:t>
            </a:r>
            <a:r>
              <a:rPr lang="it-IT" dirty="0" smtClean="0">
                <a:latin typeface="Century" panose="02040604050505020304" pitchFamily="18" charset="0"/>
              </a:rPr>
              <a:t>morti, </a:t>
            </a:r>
            <a:r>
              <a:rPr lang="it-IT" dirty="0">
                <a:latin typeface="Century" panose="02040604050505020304" pitchFamily="18" charset="0"/>
              </a:rPr>
              <a:t>quasi tutte per malattie asbesto </a:t>
            </a:r>
            <a:r>
              <a:rPr lang="it-IT" dirty="0" smtClean="0">
                <a:latin typeface="Century" panose="02040604050505020304" pitchFamily="18" charset="0"/>
              </a:rPr>
              <a:t>correlate</a:t>
            </a:r>
          </a:p>
          <a:p>
            <a:endParaRPr lang="it-IT" dirty="0">
              <a:latin typeface="Century" panose="02040604050505020304" pitchFamily="18" charset="0"/>
            </a:endParaRPr>
          </a:p>
          <a:p>
            <a:r>
              <a:rPr lang="it-IT" dirty="0">
                <a:latin typeface="Century" panose="02040604050505020304" pitchFamily="18" charset="0"/>
              </a:rPr>
              <a:t>A  causa della nevicata del febbraio 2012  i capannoni della </a:t>
            </a:r>
            <a:r>
              <a:rPr lang="it-IT" dirty="0" err="1">
                <a:latin typeface="Century" panose="02040604050505020304" pitchFamily="18" charset="0"/>
              </a:rPr>
              <a:t>Cemamit</a:t>
            </a:r>
            <a:r>
              <a:rPr lang="it-IT" dirty="0">
                <a:latin typeface="Century" panose="02040604050505020304" pitchFamily="18" charset="0"/>
              </a:rPr>
              <a:t> sono crollati e le lastre di amianto  si sono spezzate riversando nell'aria polveri altamente </a:t>
            </a:r>
            <a:r>
              <a:rPr lang="it-IT" dirty="0" smtClean="0">
                <a:latin typeface="Century" panose="02040604050505020304" pitchFamily="18" charset="0"/>
              </a:rPr>
              <a:t>nocive</a:t>
            </a:r>
            <a:endParaRPr lang="it-IT" dirty="0">
              <a:latin typeface="Century" panose="02040604050505020304" pitchFamily="18" charset="0"/>
            </a:endParaRPr>
          </a:p>
        </p:txBody>
      </p:sp>
    </p:spTree>
    <p:extLst>
      <p:ext uri="{BB962C8B-B14F-4D97-AF65-F5344CB8AC3E}">
        <p14:creationId xmlns:p14="http://schemas.microsoft.com/office/powerpoint/2010/main" val="313431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Casi Studio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39</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1196752"/>
            <a:ext cx="8568952" cy="3693319"/>
          </a:xfrm>
          <a:prstGeom prst="rect">
            <a:avLst/>
          </a:prstGeom>
          <a:noFill/>
        </p:spPr>
        <p:txBody>
          <a:bodyPr wrap="square" rtlCol="0">
            <a:spAutoFit/>
          </a:bodyPr>
          <a:lstStyle/>
          <a:p>
            <a:r>
              <a:rPr lang="it-IT" b="1" dirty="0" smtClean="0">
                <a:solidFill>
                  <a:srgbClr val="FF0000"/>
                </a:solidFill>
                <a:latin typeface="Century" panose="02040604050505020304" pitchFamily="18" charset="0"/>
              </a:rPr>
              <a:t>Ex </a:t>
            </a:r>
            <a:r>
              <a:rPr lang="it-IT" b="1" dirty="0" err="1" smtClean="0">
                <a:solidFill>
                  <a:srgbClr val="FF0000"/>
                </a:solidFill>
                <a:latin typeface="Century" panose="02040604050505020304" pitchFamily="18" charset="0"/>
              </a:rPr>
              <a:t>Cemamit</a:t>
            </a:r>
            <a:r>
              <a:rPr lang="it-IT" b="1" dirty="0" smtClean="0">
                <a:solidFill>
                  <a:srgbClr val="FF0000"/>
                </a:solidFill>
                <a:latin typeface="Century" panose="02040604050505020304" pitchFamily="18" charset="0"/>
              </a:rPr>
              <a:t> di Ferentino (FR) – fasi di bonifica</a:t>
            </a:r>
          </a:p>
          <a:p>
            <a:endParaRPr lang="it-IT" b="1" dirty="0">
              <a:solidFill>
                <a:srgbClr val="FF0000"/>
              </a:solidFill>
              <a:latin typeface="Century" panose="02040604050505020304" pitchFamily="18" charset="0"/>
            </a:endParaRPr>
          </a:p>
          <a:p>
            <a:r>
              <a:rPr lang="it-IT" dirty="0">
                <a:latin typeface="Century" panose="02040604050505020304" pitchFamily="18" charset="0"/>
              </a:rPr>
              <a:t>L’area e sotto sequestro da 10 anni e solo da Settembre 2013 sono partiti i lavori di </a:t>
            </a:r>
            <a:r>
              <a:rPr lang="it-IT" dirty="0" smtClean="0">
                <a:latin typeface="Century" panose="02040604050505020304" pitchFamily="18" charset="0"/>
              </a:rPr>
              <a:t>bonifica</a:t>
            </a:r>
          </a:p>
          <a:p>
            <a:endParaRPr lang="it-IT" b="1" dirty="0">
              <a:solidFill>
                <a:srgbClr val="FF0000"/>
              </a:solidFill>
              <a:latin typeface="Century" panose="02040604050505020304" pitchFamily="18" charset="0"/>
            </a:endParaRPr>
          </a:p>
          <a:p>
            <a:pPr marL="342900" indent="-342900">
              <a:buFont typeface="+mj-lt"/>
              <a:buAutoNum type="arabicPeriod"/>
            </a:pPr>
            <a:r>
              <a:rPr lang="it-IT" dirty="0" smtClean="0">
                <a:latin typeface="Century" panose="02040604050505020304" pitchFamily="18" charset="0"/>
              </a:rPr>
              <a:t>Pulizia degli ex uffici</a:t>
            </a:r>
          </a:p>
          <a:p>
            <a:pPr marL="342900" indent="-342900">
              <a:buFont typeface="+mj-lt"/>
              <a:buAutoNum type="arabicPeriod"/>
            </a:pPr>
            <a:r>
              <a:rPr lang="it-IT" dirty="0" smtClean="0">
                <a:latin typeface="Century" panose="02040604050505020304" pitchFamily="18" charset="0"/>
              </a:rPr>
              <a:t>Messa in sicurezza capannoni con lastre in Eternit</a:t>
            </a:r>
          </a:p>
          <a:p>
            <a:pPr marL="342900" indent="-342900">
              <a:buFont typeface="+mj-lt"/>
              <a:buAutoNum type="arabicPeriod"/>
            </a:pPr>
            <a:r>
              <a:rPr lang="it-IT" dirty="0" smtClean="0">
                <a:latin typeface="Century" panose="02040604050505020304" pitchFamily="18" charset="0"/>
              </a:rPr>
              <a:t>Recupero dei pezzi di Eternit all’interno dell’area dello stabilimento</a:t>
            </a:r>
          </a:p>
          <a:p>
            <a:pPr marL="342900" indent="-342900">
              <a:buFont typeface="+mj-lt"/>
              <a:buAutoNum type="arabicPeriod"/>
            </a:pPr>
            <a:endParaRPr lang="it-IT" dirty="0" smtClean="0">
              <a:latin typeface="Century" panose="02040604050505020304" pitchFamily="18" charset="0"/>
            </a:endParaRPr>
          </a:p>
          <a:p>
            <a:pPr marL="342900" indent="-342900">
              <a:buFont typeface="+mj-lt"/>
              <a:buAutoNum type="arabicPeriod"/>
            </a:pPr>
            <a:endParaRPr lang="it-IT" dirty="0">
              <a:latin typeface="Century" panose="02040604050505020304" pitchFamily="18" charset="0"/>
            </a:endParaRPr>
          </a:p>
          <a:p>
            <a:r>
              <a:rPr lang="it-IT" b="1" dirty="0" smtClean="0">
                <a:latin typeface="Century" panose="02040604050505020304" pitchFamily="18" charset="0"/>
              </a:rPr>
              <a:t>Area coinvolta: circa 40’000 m</a:t>
            </a:r>
            <a:r>
              <a:rPr lang="it-IT" b="1" baseline="30000" dirty="0" smtClean="0">
                <a:latin typeface="Century" panose="02040604050505020304" pitchFamily="18" charset="0"/>
              </a:rPr>
              <a:t>2</a:t>
            </a:r>
          </a:p>
          <a:p>
            <a:r>
              <a:rPr lang="it-IT" b="1" dirty="0" smtClean="0">
                <a:latin typeface="Century" panose="02040604050505020304" pitchFamily="18" charset="0"/>
              </a:rPr>
              <a:t>Tempi previsti: 6 mesi</a:t>
            </a:r>
          </a:p>
          <a:p>
            <a:r>
              <a:rPr lang="it-IT" b="1" dirty="0" smtClean="0">
                <a:latin typeface="Century" panose="02040604050505020304" pitchFamily="18" charset="0"/>
              </a:rPr>
              <a:t>Costo: circa 4 milioni di euro</a:t>
            </a:r>
            <a:endParaRPr lang="it-IT" b="1" dirty="0">
              <a:latin typeface="Century" panose="02040604050505020304"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405" y="4005064"/>
            <a:ext cx="3455368" cy="215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7" r="43447" b="27446"/>
          <a:stretch/>
        </p:blipFill>
        <p:spPr bwMode="auto">
          <a:xfrm>
            <a:off x="1009570" y="1052736"/>
            <a:ext cx="7124859" cy="515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0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AIEA </a:t>
            </a:r>
            <a:r>
              <a:rPr lang="it-IT"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Onlus</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4</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0" y="1340768"/>
            <a:ext cx="9144000" cy="44319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dirty="0" smtClean="0">
                <a:latin typeface="Century" panose="02040604050505020304" pitchFamily="18" charset="0"/>
              </a:rPr>
              <a:t>Nasce dal movimento di lotta per la salute “Medicina Democratica” ed è stata fondata il 18 marzo 1989 a Casale Monferrato, con la denominazione di “Associazione Esposti Amianto” (AEA) </a:t>
            </a:r>
          </a:p>
          <a:p>
            <a:pPr marL="285750" indent="-285750">
              <a:spcAft>
                <a:spcPts val="600"/>
              </a:spcAft>
              <a:buFont typeface="Arial" panose="020B0604020202020204" pitchFamily="34" charset="0"/>
              <a:buChar char="•"/>
            </a:pPr>
            <a:endParaRPr lang="it-IT" dirty="0" smtClean="0">
              <a:latin typeface="Century" panose="02040604050505020304" pitchFamily="18" charset="0"/>
            </a:endParaRPr>
          </a:p>
          <a:p>
            <a:pPr marL="285750" indent="-285750">
              <a:spcAft>
                <a:spcPts val="600"/>
              </a:spcAft>
              <a:buFont typeface="Arial" panose="020B0604020202020204" pitchFamily="34" charset="0"/>
              <a:buChar char="•"/>
            </a:pPr>
            <a:r>
              <a:rPr lang="it-IT" dirty="0" smtClean="0">
                <a:latin typeface="Century" panose="02040604050505020304" pitchFamily="18" charset="0"/>
              </a:rPr>
              <a:t>La legge n. 257 del 1992  “Norme per la cessazione dell’impiego dell’amianto”, stabilisce che “sono vietate l’estrazione, l’importazione, l’</a:t>
            </a:r>
            <a:r>
              <a:rPr lang="it-IT" dirty="0" err="1" smtClean="0">
                <a:latin typeface="Century" panose="02040604050505020304" pitchFamily="18" charset="0"/>
              </a:rPr>
              <a:t>espostazione</a:t>
            </a:r>
            <a:r>
              <a:rPr lang="it-IT" dirty="0" smtClean="0">
                <a:latin typeface="Century" panose="02040604050505020304" pitchFamily="18" charset="0"/>
              </a:rPr>
              <a:t>, la commercializzazione e la produzione di amianto, di prodotti di amianto o di prodotti contenenti amianto”.</a:t>
            </a:r>
          </a:p>
          <a:p>
            <a:pPr marL="285750" indent="-285750">
              <a:spcAft>
                <a:spcPts val="600"/>
              </a:spcAft>
              <a:buFont typeface="Arial" panose="020B0604020202020204" pitchFamily="34" charset="0"/>
              <a:buChar char="•"/>
            </a:pPr>
            <a:endParaRPr lang="it-IT" dirty="0">
              <a:latin typeface="Century" panose="02040604050505020304" pitchFamily="18" charset="0"/>
            </a:endParaRPr>
          </a:p>
          <a:p>
            <a:pPr marL="285750" indent="-285750">
              <a:spcAft>
                <a:spcPts val="600"/>
              </a:spcAft>
              <a:buFont typeface="Arial" panose="020B0604020202020204" pitchFamily="34" charset="0"/>
              <a:buChar char="•"/>
            </a:pPr>
            <a:r>
              <a:rPr lang="it-IT" dirty="0" smtClean="0">
                <a:latin typeface="Century" panose="02040604050505020304" pitchFamily="18" charset="0"/>
              </a:rPr>
              <a:t>A seguito della Conferenza non governativa di Monfalcone del 2004 si è deciso di aggiornare lo statuto, aggiungendo il termine “italiana” alla denominazione originaria, per evidenziare maggiormente la dimensione locale e globale.</a:t>
            </a:r>
          </a:p>
          <a:p>
            <a:pPr marL="285750" indent="-285750">
              <a:spcAft>
                <a:spcPts val="600"/>
              </a:spcAft>
              <a:buFont typeface="Arial" panose="020B0604020202020204" pitchFamily="34" charset="0"/>
              <a:buChar char="•"/>
            </a:pPr>
            <a:endParaRPr lang="it-IT" dirty="0">
              <a:latin typeface="Century" panose="02040604050505020304" pitchFamily="18" charset="0"/>
            </a:endParaRPr>
          </a:p>
          <a:p>
            <a:pPr marL="285750" indent="-285750">
              <a:spcAft>
                <a:spcPts val="600"/>
              </a:spcAft>
              <a:buFont typeface="Arial" panose="020B0604020202020204" pitchFamily="34" charset="0"/>
              <a:buChar char="•"/>
            </a:pPr>
            <a:r>
              <a:rPr lang="it-IT" dirty="0" smtClean="0">
                <a:latin typeface="Century" panose="02040604050505020304" pitchFamily="18" charset="0"/>
              </a:rPr>
              <a:t>Da Febbraio 2014 è stata istituita una sede napoletana</a:t>
            </a:r>
            <a:endParaRPr lang="it-IT" dirty="0">
              <a:latin typeface="Century" panose="02040604050505020304" pitchFamily="18" charset="0"/>
            </a:endParaRPr>
          </a:p>
        </p:txBody>
      </p:sp>
    </p:spTree>
    <p:extLst>
      <p:ext uri="{BB962C8B-B14F-4D97-AF65-F5344CB8AC3E}">
        <p14:creationId xmlns:p14="http://schemas.microsoft.com/office/powerpoint/2010/main" val="77106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Casi Studio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40</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1196752"/>
            <a:ext cx="8568952" cy="5078313"/>
          </a:xfrm>
          <a:prstGeom prst="rect">
            <a:avLst/>
          </a:prstGeom>
          <a:noFill/>
        </p:spPr>
        <p:txBody>
          <a:bodyPr wrap="square" rtlCol="0">
            <a:spAutoFit/>
          </a:bodyPr>
          <a:lstStyle/>
          <a:p>
            <a:r>
              <a:rPr lang="it-IT" b="1" dirty="0" err="1" smtClean="0">
                <a:solidFill>
                  <a:srgbClr val="FF0000"/>
                </a:solidFill>
                <a:latin typeface="Century" panose="02040604050505020304" pitchFamily="18" charset="0"/>
              </a:rPr>
              <a:t>Fibronit</a:t>
            </a:r>
            <a:r>
              <a:rPr lang="it-IT" b="1" dirty="0" smtClean="0">
                <a:solidFill>
                  <a:srgbClr val="FF0000"/>
                </a:solidFill>
                <a:latin typeface="Century" panose="02040604050505020304" pitchFamily="18" charset="0"/>
              </a:rPr>
              <a:t>  - </a:t>
            </a:r>
            <a:r>
              <a:rPr lang="it-IT" b="1" dirty="0" err="1" smtClean="0">
                <a:solidFill>
                  <a:srgbClr val="FF0000"/>
                </a:solidFill>
                <a:latin typeface="Century" panose="02040604050505020304" pitchFamily="18" charset="0"/>
              </a:rPr>
              <a:t>Japigia</a:t>
            </a:r>
            <a:r>
              <a:rPr lang="it-IT" b="1" dirty="0" smtClean="0">
                <a:solidFill>
                  <a:srgbClr val="FF0000"/>
                </a:solidFill>
                <a:latin typeface="Century" panose="02040604050505020304" pitchFamily="18" charset="0"/>
              </a:rPr>
              <a:t> (Bari)</a:t>
            </a:r>
            <a:endParaRPr lang="it-IT" b="1" dirty="0" smtClean="0">
              <a:solidFill>
                <a:srgbClr val="FF0000"/>
              </a:solidFill>
              <a:latin typeface="Century" panose="02040604050505020304" pitchFamily="18" charset="0"/>
            </a:endParaRPr>
          </a:p>
          <a:p>
            <a:endParaRPr lang="it-IT" b="1" dirty="0">
              <a:solidFill>
                <a:srgbClr val="FF0000"/>
              </a:solidFill>
              <a:latin typeface="Century" panose="02040604050505020304" pitchFamily="18" charset="0"/>
            </a:endParaRPr>
          </a:p>
          <a:p>
            <a:r>
              <a:rPr lang="it-IT" dirty="0">
                <a:latin typeface="Century" panose="02040604050505020304" pitchFamily="18" charset="0"/>
              </a:rPr>
              <a:t>Cementifera </a:t>
            </a:r>
            <a:r>
              <a:rPr lang="it-IT" dirty="0" err="1">
                <a:latin typeface="Century" panose="02040604050505020304" pitchFamily="18" charset="0"/>
              </a:rPr>
              <a:t>Fibronit</a:t>
            </a:r>
            <a:r>
              <a:rPr lang="it-IT" dirty="0">
                <a:latin typeface="Century" panose="02040604050505020304" pitchFamily="18" charset="0"/>
              </a:rPr>
              <a:t> era un'azienda produttrice di elementi per l'edilizia in amianto fondata a Bari nel </a:t>
            </a:r>
            <a:r>
              <a:rPr lang="it-IT" dirty="0" smtClean="0">
                <a:latin typeface="Century" panose="02040604050505020304" pitchFamily="18" charset="0"/>
              </a:rPr>
              <a:t>1935 .Ha </a:t>
            </a:r>
            <a:r>
              <a:rPr lang="it-IT" dirty="0">
                <a:latin typeface="Century" panose="02040604050505020304" pitchFamily="18" charset="0"/>
              </a:rPr>
              <a:t>interrotto la sua attività nel </a:t>
            </a:r>
            <a:r>
              <a:rPr lang="it-IT" dirty="0" smtClean="0">
                <a:latin typeface="Century" panose="02040604050505020304" pitchFamily="18" charset="0"/>
              </a:rPr>
              <a:t>1985</a:t>
            </a:r>
          </a:p>
          <a:p>
            <a:endParaRPr lang="it-IT" dirty="0">
              <a:latin typeface="Century" panose="02040604050505020304" pitchFamily="18" charset="0"/>
            </a:endParaRPr>
          </a:p>
          <a:p>
            <a:r>
              <a:rPr lang="it-IT" dirty="0" smtClean="0">
                <a:latin typeface="Century" panose="02040604050505020304" pitchFamily="18" charset="0"/>
              </a:rPr>
              <a:t>Circa </a:t>
            </a:r>
            <a:r>
              <a:rPr lang="it-IT" dirty="0">
                <a:latin typeface="Century" panose="02040604050505020304" pitchFamily="18" charset="0"/>
              </a:rPr>
              <a:t>100.000 </a:t>
            </a:r>
            <a:r>
              <a:rPr lang="it-IT" dirty="0" smtClean="0">
                <a:latin typeface="Century" panose="02040604050505020304" pitchFamily="18" charset="0"/>
              </a:rPr>
              <a:t>m² di terreno, </a:t>
            </a:r>
            <a:r>
              <a:rPr lang="it-IT" dirty="0">
                <a:latin typeface="Century" panose="02040604050505020304" pitchFamily="18" charset="0"/>
              </a:rPr>
              <a:t>39.000 dei quali sono coperti da edifici industriali e </a:t>
            </a:r>
            <a:r>
              <a:rPr lang="it-IT" dirty="0" smtClean="0">
                <a:latin typeface="Century" panose="02040604050505020304" pitchFamily="18" charset="0"/>
              </a:rPr>
              <a:t>magazzini da bonificare</a:t>
            </a:r>
          </a:p>
          <a:p>
            <a:endParaRPr lang="it-IT" dirty="0">
              <a:latin typeface="Century" panose="02040604050505020304" pitchFamily="18" charset="0"/>
            </a:endParaRPr>
          </a:p>
          <a:p>
            <a:r>
              <a:rPr lang="it-IT" dirty="0" smtClean="0">
                <a:latin typeface="Century" panose="02040604050505020304" pitchFamily="18" charset="0"/>
              </a:rPr>
              <a:t>Primo tentativo di bonifica attraverso copertura del terreno con brecciolino per evitare l’innalzamento di polveri. La non rimozione ha inquinato la falda acquifera. La </a:t>
            </a:r>
            <a:r>
              <a:rPr lang="it-IT" dirty="0">
                <a:latin typeface="Century" panose="02040604050505020304" pitchFamily="18" charset="0"/>
              </a:rPr>
              <a:t>concentrazione varia da un minimo di </a:t>
            </a:r>
            <a:r>
              <a:rPr lang="it-IT" dirty="0" smtClean="0">
                <a:latin typeface="Century" panose="02040604050505020304" pitchFamily="18" charset="0"/>
              </a:rPr>
              <a:t>1.8x10</a:t>
            </a:r>
            <a:r>
              <a:rPr lang="it-IT" baseline="30000" dirty="0" smtClean="0">
                <a:latin typeface="Century" panose="02040604050505020304" pitchFamily="18" charset="0"/>
              </a:rPr>
              <a:t>4</a:t>
            </a:r>
            <a:r>
              <a:rPr lang="it-IT" dirty="0" smtClean="0">
                <a:latin typeface="Century" panose="02040604050505020304" pitchFamily="18" charset="0"/>
              </a:rPr>
              <a:t> </a:t>
            </a:r>
            <a:r>
              <a:rPr lang="it-IT" dirty="0">
                <a:latin typeface="Century" panose="02040604050505020304" pitchFamily="18" charset="0"/>
              </a:rPr>
              <a:t>ad un massimo di </a:t>
            </a:r>
            <a:r>
              <a:rPr lang="it-IT" dirty="0" smtClean="0">
                <a:latin typeface="Century" panose="02040604050505020304" pitchFamily="18" charset="0"/>
              </a:rPr>
              <a:t>9x10</a:t>
            </a:r>
            <a:r>
              <a:rPr lang="it-IT" baseline="30000" dirty="0" smtClean="0">
                <a:latin typeface="Century" panose="02040604050505020304" pitchFamily="18" charset="0"/>
              </a:rPr>
              <a:t>4</a:t>
            </a:r>
            <a:r>
              <a:rPr lang="it-IT" dirty="0" smtClean="0">
                <a:latin typeface="Century" panose="02040604050505020304" pitchFamily="18" charset="0"/>
              </a:rPr>
              <a:t> </a:t>
            </a:r>
            <a:r>
              <a:rPr lang="it-IT" dirty="0">
                <a:latin typeface="Century" panose="02040604050505020304" pitchFamily="18" charset="0"/>
              </a:rPr>
              <a:t>fibre per </a:t>
            </a:r>
            <a:r>
              <a:rPr lang="it-IT" dirty="0" smtClean="0">
                <a:latin typeface="Century" panose="02040604050505020304" pitchFamily="18" charset="0"/>
              </a:rPr>
              <a:t>litro</a:t>
            </a:r>
          </a:p>
          <a:p>
            <a:endParaRPr lang="it-IT" dirty="0">
              <a:latin typeface="Century" panose="02040604050505020304" pitchFamily="18" charset="0"/>
            </a:endParaRPr>
          </a:p>
          <a:p>
            <a:r>
              <a:rPr lang="it-IT" dirty="0">
                <a:latin typeface="Century" panose="02040604050505020304" pitchFamily="18" charset="0"/>
              </a:rPr>
              <a:t>L'amianto del cementificio ha causato direttamente la morte di 180 dipendenti e nel corso degli anni circa 700 persone hanno perso la vita, con una media di 40 vittime all'anno</a:t>
            </a:r>
            <a:endParaRPr lang="it-IT" dirty="0" smtClean="0">
              <a:latin typeface="Century" panose="02040604050505020304" pitchFamily="18" charset="0"/>
            </a:endParaRPr>
          </a:p>
          <a:p>
            <a:endParaRPr lang="it-IT" dirty="0">
              <a:latin typeface="Century" panose="02040604050505020304" pitchFamily="18" charset="0"/>
            </a:endParaRPr>
          </a:p>
          <a:p>
            <a:r>
              <a:rPr lang="it-IT" dirty="0" smtClean="0">
                <a:latin typeface="Century" panose="02040604050505020304" pitchFamily="18" charset="0"/>
              </a:rPr>
              <a:t>Gennaio 2014 – Approvata bonifica dell’area (Costo 10.5 milioni di euro)</a:t>
            </a:r>
            <a:endParaRPr lang="it-IT" dirty="0">
              <a:latin typeface="Century" panose="02040604050505020304" pitchFamily="18" charset="0"/>
            </a:endParaRPr>
          </a:p>
        </p:txBody>
      </p:sp>
    </p:spTree>
    <p:extLst>
      <p:ext uri="{BB962C8B-B14F-4D97-AF65-F5344CB8AC3E}">
        <p14:creationId xmlns:p14="http://schemas.microsoft.com/office/powerpoint/2010/main" val="278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Casi Studio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41</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1196752"/>
            <a:ext cx="8568952" cy="2585323"/>
          </a:xfrm>
          <a:prstGeom prst="rect">
            <a:avLst/>
          </a:prstGeom>
          <a:noFill/>
        </p:spPr>
        <p:txBody>
          <a:bodyPr wrap="square" rtlCol="0">
            <a:spAutoFit/>
          </a:bodyPr>
          <a:lstStyle/>
          <a:p>
            <a:r>
              <a:rPr lang="it-IT" b="1" dirty="0" smtClean="0">
                <a:solidFill>
                  <a:srgbClr val="FF0000"/>
                </a:solidFill>
                <a:latin typeface="Century" panose="02040604050505020304" pitchFamily="18" charset="0"/>
              </a:rPr>
              <a:t>Esperienza ARPA Bologna</a:t>
            </a:r>
          </a:p>
          <a:p>
            <a:endParaRPr lang="it-IT" b="1" dirty="0">
              <a:solidFill>
                <a:srgbClr val="FF0000"/>
              </a:solidFill>
              <a:latin typeface="Century" panose="02040604050505020304" pitchFamily="18" charset="0"/>
            </a:endParaRPr>
          </a:p>
          <a:p>
            <a:r>
              <a:rPr lang="it-IT" dirty="0" smtClean="0">
                <a:latin typeface="Century" panose="02040604050505020304" pitchFamily="18" charset="0"/>
              </a:rPr>
              <a:t>La città di Bologna (circa 400’000 abitanti) presenta circa un terzo del suo acquedotto con tubazioni in cemento amianto</a:t>
            </a:r>
          </a:p>
          <a:p>
            <a:endParaRPr lang="it-IT" dirty="0">
              <a:latin typeface="Century" panose="02040604050505020304" pitchFamily="18" charset="0"/>
            </a:endParaRPr>
          </a:p>
          <a:p>
            <a:r>
              <a:rPr lang="it-IT" dirty="0" smtClean="0">
                <a:latin typeface="Century" panose="02040604050505020304" pitchFamily="18" charset="0"/>
              </a:rPr>
              <a:t>Dal 1998 l’ARPA monitora in 24 punti e 3 pozzi della città la qualità delle acque</a:t>
            </a:r>
          </a:p>
          <a:p>
            <a:endParaRPr lang="it-IT" dirty="0">
              <a:latin typeface="Century" panose="02040604050505020304" pitchFamily="18" charset="0"/>
            </a:endParaRPr>
          </a:p>
          <a:p>
            <a:endParaRPr lang="it-IT" dirty="0">
              <a:latin typeface="Century" panose="02040604050505020304" pitchFamily="18"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3068960"/>
            <a:ext cx="4128472" cy="311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67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Casi Studio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42</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1196752"/>
            <a:ext cx="8568952" cy="2585323"/>
          </a:xfrm>
          <a:prstGeom prst="rect">
            <a:avLst/>
          </a:prstGeom>
          <a:noFill/>
        </p:spPr>
        <p:txBody>
          <a:bodyPr wrap="square" rtlCol="0">
            <a:spAutoFit/>
          </a:bodyPr>
          <a:lstStyle/>
          <a:p>
            <a:r>
              <a:rPr lang="it-IT" b="1" dirty="0" smtClean="0">
                <a:solidFill>
                  <a:srgbClr val="FF0000"/>
                </a:solidFill>
                <a:latin typeface="Century" panose="02040604050505020304" pitchFamily="18" charset="0"/>
              </a:rPr>
              <a:t>Esperienza ARPA Bologna</a:t>
            </a:r>
          </a:p>
          <a:p>
            <a:endParaRPr lang="it-IT" b="1" dirty="0">
              <a:solidFill>
                <a:srgbClr val="FF0000"/>
              </a:solidFill>
              <a:latin typeface="Century" panose="02040604050505020304" pitchFamily="18" charset="0"/>
            </a:endParaRPr>
          </a:p>
          <a:p>
            <a:r>
              <a:rPr lang="it-IT" dirty="0" smtClean="0">
                <a:latin typeface="Century" panose="02040604050505020304" pitchFamily="18" charset="0"/>
              </a:rPr>
              <a:t>Viene utilizzato un microscopico elettrico a scansione nella ricerca delle  fibre di amianto</a:t>
            </a:r>
          </a:p>
          <a:p>
            <a:endParaRPr lang="it-IT" dirty="0">
              <a:latin typeface="Century" panose="02040604050505020304" pitchFamily="18" charset="0"/>
            </a:endParaRPr>
          </a:p>
          <a:p>
            <a:r>
              <a:rPr lang="it-IT" dirty="0" smtClean="0">
                <a:latin typeface="Century" panose="02040604050505020304" pitchFamily="18" charset="0"/>
              </a:rPr>
              <a:t>Limite </a:t>
            </a:r>
            <a:r>
              <a:rPr lang="it-IT" dirty="0">
                <a:latin typeface="Century" panose="02040604050505020304" pitchFamily="18" charset="0"/>
              </a:rPr>
              <a:t>di </a:t>
            </a:r>
            <a:r>
              <a:rPr lang="it-IT" dirty="0" smtClean="0">
                <a:latin typeface="Century" panose="02040604050505020304" pitchFamily="18" charset="0"/>
              </a:rPr>
              <a:t>rilevabilità </a:t>
            </a:r>
            <a:r>
              <a:rPr lang="it-IT" dirty="0">
                <a:latin typeface="Century" panose="02040604050505020304" pitchFamily="18" charset="0"/>
              </a:rPr>
              <a:t>= 1 </a:t>
            </a:r>
            <a:r>
              <a:rPr lang="it-IT" dirty="0" err="1" smtClean="0">
                <a:latin typeface="Century" panose="02040604050505020304" pitchFamily="18" charset="0"/>
              </a:rPr>
              <a:t>ff</a:t>
            </a:r>
            <a:r>
              <a:rPr lang="it-IT" dirty="0" smtClean="0">
                <a:latin typeface="Century" panose="02040604050505020304" pitchFamily="18" charset="0"/>
              </a:rPr>
              <a:t>/mm</a:t>
            </a:r>
            <a:r>
              <a:rPr lang="it-IT" baseline="30000" dirty="0" smtClean="0">
                <a:latin typeface="Century" panose="02040604050505020304" pitchFamily="18" charset="0"/>
              </a:rPr>
              <a:t>2</a:t>
            </a:r>
            <a:r>
              <a:rPr lang="it-IT" dirty="0" smtClean="0">
                <a:latin typeface="Century" panose="02040604050505020304" pitchFamily="18" charset="0"/>
              </a:rPr>
              <a:t> (567 </a:t>
            </a:r>
            <a:r>
              <a:rPr lang="it-IT" dirty="0" err="1" smtClean="0">
                <a:latin typeface="Century" panose="02040604050505020304" pitchFamily="18" charset="0"/>
              </a:rPr>
              <a:t>ff</a:t>
            </a:r>
            <a:r>
              <a:rPr lang="it-IT" dirty="0" smtClean="0">
                <a:latin typeface="Century" panose="02040604050505020304" pitchFamily="18" charset="0"/>
              </a:rPr>
              <a:t>/L)</a:t>
            </a:r>
          </a:p>
          <a:p>
            <a:endParaRPr lang="it-IT" dirty="0">
              <a:latin typeface="Century" panose="02040604050505020304" pitchFamily="18" charset="0"/>
            </a:endParaRPr>
          </a:p>
          <a:p>
            <a:r>
              <a:rPr lang="it-IT" dirty="0" smtClean="0">
                <a:latin typeface="Century" panose="02040604050505020304" pitchFamily="18" charset="0"/>
              </a:rPr>
              <a:t>Su 188 campioni dal 1998 al 2005 sono risultati positivi all’amianto circa il 6%</a:t>
            </a:r>
            <a:endParaRPr lang="it-IT" dirty="0">
              <a:latin typeface="Century" panose="02040604050505020304" pitchFamily="18" charset="0"/>
            </a:endParaRPr>
          </a:p>
          <a:p>
            <a:endParaRPr lang="it-IT" dirty="0">
              <a:latin typeface="Century" panose="02040604050505020304"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933056"/>
            <a:ext cx="293041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tangolo 10"/>
          <p:cNvSpPr/>
          <p:nvPr/>
        </p:nvSpPr>
        <p:spPr>
          <a:xfrm>
            <a:off x="4211960" y="3933056"/>
            <a:ext cx="4680520" cy="2031325"/>
          </a:xfrm>
          <a:prstGeom prst="rect">
            <a:avLst/>
          </a:prstGeom>
        </p:spPr>
        <p:txBody>
          <a:bodyPr wrap="square">
            <a:spAutoFit/>
          </a:bodyPr>
          <a:lstStyle/>
          <a:p>
            <a:r>
              <a:rPr lang="it-IT" b="1" dirty="0" smtClean="0">
                <a:solidFill>
                  <a:srgbClr val="FF0000"/>
                </a:solidFill>
                <a:latin typeface="Century" panose="02040604050505020304" pitchFamily="18" charset="0"/>
              </a:rPr>
              <a:t>Punto prelievo A22</a:t>
            </a:r>
          </a:p>
          <a:p>
            <a:r>
              <a:rPr lang="it-IT" dirty="0" smtClean="0">
                <a:latin typeface="Century" panose="02040604050505020304" pitchFamily="18" charset="0"/>
              </a:rPr>
              <a:t>11/09/2000:	2550 </a:t>
            </a:r>
            <a:r>
              <a:rPr lang="it-IT" dirty="0" err="1" smtClean="0">
                <a:latin typeface="Century" panose="02040604050505020304" pitchFamily="18" charset="0"/>
              </a:rPr>
              <a:t>ff</a:t>
            </a:r>
            <a:r>
              <a:rPr lang="it-IT" dirty="0" smtClean="0">
                <a:latin typeface="Century" panose="02040604050505020304" pitchFamily="18" charset="0"/>
              </a:rPr>
              <a:t>/L</a:t>
            </a:r>
          </a:p>
          <a:p>
            <a:r>
              <a:rPr lang="it-IT" dirty="0" smtClean="0">
                <a:latin typeface="Century" panose="02040604050505020304" pitchFamily="18" charset="0"/>
              </a:rPr>
              <a:t>12/09/2001</a:t>
            </a:r>
            <a:r>
              <a:rPr lang="it-IT" dirty="0">
                <a:latin typeface="Century" panose="02040604050505020304" pitchFamily="18" charset="0"/>
              </a:rPr>
              <a:t>: </a:t>
            </a:r>
            <a:r>
              <a:rPr lang="it-IT" dirty="0" smtClean="0">
                <a:latin typeface="Century" panose="02040604050505020304" pitchFamily="18" charset="0"/>
              </a:rPr>
              <a:t>	850 </a:t>
            </a:r>
            <a:r>
              <a:rPr lang="it-IT" dirty="0" err="1" smtClean="0">
                <a:latin typeface="Century" panose="02040604050505020304" pitchFamily="18" charset="0"/>
              </a:rPr>
              <a:t>ff</a:t>
            </a:r>
            <a:r>
              <a:rPr lang="it-IT" dirty="0" smtClean="0">
                <a:latin typeface="Century" panose="02040604050505020304" pitchFamily="18" charset="0"/>
              </a:rPr>
              <a:t>/L</a:t>
            </a:r>
          </a:p>
          <a:p>
            <a:r>
              <a:rPr lang="it-IT" dirty="0" smtClean="0">
                <a:latin typeface="Century" panose="02040604050505020304" pitchFamily="18" charset="0"/>
              </a:rPr>
              <a:t>11/02/2002</a:t>
            </a:r>
            <a:r>
              <a:rPr lang="it-IT" dirty="0">
                <a:latin typeface="Century" panose="02040604050505020304" pitchFamily="18" charset="0"/>
              </a:rPr>
              <a:t>: </a:t>
            </a:r>
            <a:r>
              <a:rPr lang="it-IT" dirty="0" smtClean="0">
                <a:latin typeface="Century" panose="02040604050505020304" pitchFamily="18" charset="0"/>
              </a:rPr>
              <a:t>	567 </a:t>
            </a:r>
            <a:r>
              <a:rPr lang="it-IT" dirty="0" err="1" smtClean="0">
                <a:latin typeface="Century" panose="02040604050505020304" pitchFamily="18" charset="0"/>
              </a:rPr>
              <a:t>ff</a:t>
            </a:r>
            <a:r>
              <a:rPr lang="it-IT" dirty="0" smtClean="0">
                <a:latin typeface="Century" panose="02040604050505020304" pitchFamily="18" charset="0"/>
              </a:rPr>
              <a:t>/L</a:t>
            </a:r>
          </a:p>
          <a:p>
            <a:r>
              <a:rPr lang="it-IT" dirty="0" smtClean="0">
                <a:latin typeface="Century" panose="02040604050505020304" pitchFamily="18" charset="0"/>
              </a:rPr>
              <a:t>03/06/2002</a:t>
            </a:r>
            <a:r>
              <a:rPr lang="it-IT" dirty="0">
                <a:latin typeface="Century" panose="02040604050505020304" pitchFamily="18" charset="0"/>
              </a:rPr>
              <a:t>: </a:t>
            </a:r>
            <a:r>
              <a:rPr lang="it-IT" dirty="0" smtClean="0">
                <a:latin typeface="Century" panose="02040604050505020304" pitchFamily="18" charset="0"/>
              </a:rPr>
              <a:t>	567 </a:t>
            </a:r>
            <a:r>
              <a:rPr lang="it-IT" dirty="0" err="1" smtClean="0">
                <a:latin typeface="Century" panose="02040604050505020304" pitchFamily="18" charset="0"/>
              </a:rPr>
              <a:t>ff</a:t>
            </a:r>
            <a:r>
              <a:rPr lang="it-IT" dirty="0" smtClean="0">
                <a:latin typeface="Century" panose="02040604050505020304" pitchFamily="18" charset="0"/>
              </a:rPr>
              <a:t>/L</a:t>
            </a:r>
          </a:p>
          <a:p>
            <a:r>
              <a:rPr lang="it-IT" dirty="0" smtClean="0">
                <a:latin typeface="Century" panose="02040604050505020304" pitchFamily="18" charset="0"/>
              </a:rPr>
              <a:t>11/06/2003:	 </a:t>
            </a:r>
            <a:r>
              <a:rPr lang="it-IT" dirty="0">
                <a:latin typeface="Century" panose="02040604050505020304" pitchFamily="18" charset="0"/>
              </a:rPr>
              <a:t>1134 </a:t>
            </a:r>
            <a:r>
              <a:rPr lang="it-IT" dirty="0" err="1" smtClean="0">
                <a:latin typeface="Century" panose="02040604050505020304" pitchFamily="18" charset="0"/>
              </a:rPr>
              <a:t>ff</a:t>
            </a:r>
            <a:r>
              <a:rPr lang="it-IT" dirty="0" smtClean="0">
                <a:latin typeface="Century" panose="02040604050505020304" pitchFamily="18" charset="0"/>
              </a:rPr>
              <a:t>/L</a:t>
            </a:r>
          </a:p>
          <a:p>
            <a:r>
              <a:rPr lang="it-IT" dirty="0" smtClean="0">
                <a:latin typeface="Century" panose="02040604050505020304" pitchFamily="18" charset="0"/>
              </a:rPr>
              <a:t>21/04/2004</a:t>
            </a:r>
            <a:r>
              <a:rPr lang="it-IT" dirty="0">
                <a:latin typeface="Century" panose="02040604050505020304" pitchFamily="18" charset="0"/>
              </a:rPr>
              <a:t>: </a:t>
            </a:r>
            <a:r>
              <a:rPr lang="it-IT" dirty="0" smtClean="0">
                <a:latin typeface="Century" panose="02040604050505020304" pitchFamily="18" charset="0"/>
              </a:rPr>
              <a:t>	1417 </a:t>
            </a:r>
            <a:r>
              <a:rPr lang="it-IT" dirty="0" err="1" smtClean="0">
                <a:latin typeface="Century" panose="02040604050505020304" pitchFamily="18" charset="0"/>
              </a:rPr>
              <a:t>ff</a:t>
            </a:r>
            <a:r>
              <a:rPr lang="it-IT" dirty="0" smtClean="0">
                <a:latin typeface="Century" panose="02040604050505020304" pitchFamily="18" charset="0"/>
              </a:rPr>
              <a:t>/L</a:t>
            </a:r>
            <a:endParaRPr lang="it-IT" dirty="0">
              <a:latin typeface="Century" panose="02040604050505020304" pitchFamily="18" charset="0"/>
            </a:endParaRPr>
          </a:p>
        </p:txBody>
      </p:sp>
    </p:spTree>
    <p:extLst>
      <p:ext uri="{BB962C8B-B14F-4D97-AF65-F5344CB8AC3E}">
        <p14:creationId xmlns:p14="http://schemas.microsoft.com/office/powerpoint/2010/main" val="4370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Casi Studio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43</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1196752"/>
            <a:ext cx="8568952" cy="3693319"/>
          </a:xfrm>
          <a:prstGeom prst="rect">
            <a:avLst/>
          </a:prstGeom>
          <a:noFill/>
        </p:spPr>
        <p:txBody>
          <a:bodyPr wrap="square" rtlCol="0">
            <a:spAutoFit/>
          </a:bodyPr>
          <a:lstStyle/>
          <a:p>
            <a:r>
              <a:rPr lang="it-IT" b="1" dirty="0" smtClean="0">
                <a:solidFill>
                  <a:srgbClr val="FF0000"/>
                </a:solidFill>
                <a:latin typeface="Century" panose="02040604050505020304" pitchFamily="18" charset="0"/>
              </a:rPr>
              <a:t>Esperienza ARPA Bologna</a:t>
            </a:r>
          </a:p>
          <a:p>
            <a:endParaRPr lang="it-IT" b="1" dirty="0">
              <a:solidFill>
                <a:srgbClr val="FF0000"/>
              </a:solidFill>
              <a:latin typeface="Century" panose="02040604050505020304" pitchFamily="18" charset="0"/>
            </a:endParaRPr>
          </a:p>
          <a:p>
            <a:r>
              <a:rPr lang="it-IT" dirty="0" smtClean="0">
                <a:latin typeface="Century" panose="02040604050505020304" pitchFamily="18" charset="0"/>
              </a:rPr>
              <a:t>A </a:t>
            </a:r>
            <a:r>
              <a:rPr lang="it-IT" dirty="0">
                <a:latin typeface="Century" panose="02040604050505020304" pitchFamily="18" charset="0"/>
              </a:rPr>
              <a:t>“che pro</a:t>
            </a:r>
            <a:r>
              <a:rPr lang="it-IT" dirty="0" smtClean="0">
                <a:latin typeface="Century" panose="02040604050505020304" pitchFamily="18" charset="0"/>
              </a:rPr>
              <a:t>” continuare </a:t>
            </a:r>
            <a:r>
              <a:rPr lang="it-IT" dirty="0">
                <a:latin typeface="Century" panose="02040604050505020304" pitchFamily="18" charset="0"/>
              </a:rPr>
              <a:t>e/o estendere verifiche sul contenuto di </a:t>
            </a:r>
            <a:r>
              <a:rPr lang="it-IT" dirty="0" smtClean="0">
                <a:latin typeface="Century" panose="02040604050505020304" pitchFamily="18" charset="0"/>
              </a:rPr>
              <a:t>fibre di </a:t>
            </a:r>
            <a:r>
              <a:rPr lang="it-IT" dirty="0">
                <a:latin typeface="Century" panose="02040604050505020304" pitchFamily="18" charset="0"/>
              </a:rPr>
              <a:t>amianto come se il riferimento fosse la </a:t>
            </a:r>
            <a:r>
              <a:rPr lang="it-IT" dirty="0" smtClean="0">
                <a:latin typeface="Century" panose="02040604050505020304" pitchFamily="18" charset="0"/>
              </a:rPr>
              <a:t>potabilità</a:t>
            </a:r>
            <a:r>
              <a:rPr lang="it-IT" dirty="0" smtClean="0">
                <a:latin typeface="Century" panose="02040604050505020304" pitchFamily="18" charset="0"/>
              </a:rPr>
              <a:t>?</a:t>
            </a:r>
          </a:p>
          <a:p>
            <a:endParaRPr lang="it-IT" dirty="0" smtClean="0">
              <a:latin typeface="Century" panose="02040604050505020304" pitchFamily="18" charset="0"/>
            </a:endParaRPr>
          </a:p>
          <a:p>
            <a:r>
              <a:rPr lang="it-IT" dirty="0" smtClean="0">
                <a:latin typeface="Century" panose="02040604050505020304" pitchFamily="18" charset="0"/>
              </a:rPr>
              <a:t>L’indicazione </a:t>
            </a:r>
            <a:r>
              <a:rPr lang="it-IT" dirty="0">
                <a:latin typeface="Century" panose="02040604050505020304" pitchFamily="18" charset="0"/>
              </a:rPr>
              <a:t>dell’OMS </a:t>
            </a:r>
            <a:r>
              <a:rPr lang="it-IT" dirty="0" smtClean="0">
                <a:latin typeface="Century" panose="02040604050505020304" pitchFamily="18" charset="0"/>
              </a:rPr>
              <a:t>è riferimento </a:t>
            </a:r>
            <a:r>
              <a:rPr lang="it-IT" dirty="0">
                <a:latin typeface="Century" panose="02040604050505020304" pitchFamily="18" charset="0"/>
              </a:rPr>
              <a:t>forte rispetto il rischio </a:t>
            </a:r>
            <a:r>
              <a:rPr lang="it-IT" dirty="0" smtClean="0">
                <a:latin typeface="Century" panose="02040604050505020304" pitchFamily="18" charset="0"/>
              </a:rPr>
              <a:t>ingestione </a:t>
            </a:r>
          </a:p>
          <a:p>
            <a:endParaRPr lang="it-IT" dirty="0">
              <a:latin typeface="Century" panose="02040604050505020304" pitchFamily="18" charset="0"/>
            </a:endParaRPr>
          </a:p>
          <a:p>
            <a:r>
              <a:rPr lang="it-IT" dirty="0" smtClean="0">
                <a:latin typeface="Century" panose="02040604050505020304" pitchFamily="18" charset="0"/>
              </a:rPr>
              <a:t>Sarebbe più opportuno </a:t>
            </a:r>
            <a:r>
              <a:rPr lang="it-IT" dirty="0">
                <a:latin typeface="Century" panose="02040604050505020304" pitchFamily="18" charset="0"/>
              </a:rPr>
              <a:t>porre l’attenzione agli usi di acque potabili con presenza di fibre di amianto</a:t>
            </a:r>
            <a:r>
              <a:rPr lang="it-IT" dirty="0" smtClean="0">
                <a:latin typeface="Century" panose="02040604050505020304" pitchFamily="18" charset="0"/>
              </a:rPr>
              <a:t>: verifiche </a:t>
            </a:r>
            <a:r>
              <a:rPr lang="it-IT" dirty="0">
                <a:latin typeface="Century" panose="02040604050505020304" pitchFamily="18" charset="0"/>
              </a:rPr>
              <a:t>ambientali indoor sull’eventuale incremento di fibre </a:t>
            </a:r>
            <a:r>
              <a:rPr lang="it-IT" dirty="0" err="1" smtClean="0">
                <a:latin typeface="Century" panose="02040604050505020304" pitchFamily="18" charset="0"/>
              </a:rPr>
              <a:t>aerodisperse</a:t>
            </a:r>
            <a:r>
              <a:rPr lang="it-IT" dirty="0" smtClean="0">
                <a:latin typeface="Century" panose="02040604050505020304" pitchFamily="18" charset="0"/>
              </a:rPr>
              <a:t> rispetto </a:t>
            </a:r>
            <a:r>
              <a:rPr lang="it-IT" dirty="0">
                <a:latin typeface="Century" panose="02040604050505020304" pitchFamily="18" charset="0"/>
              </a:rPr>
              <a:t>a zone dove non esiste </a:t>
            </a:r>
            <a:r>
              <a:rPr lang="it-IT" dirty="0" smtClean="0">
                <a:latin typeface="Century" panose="02040604050505020304" pitchFamily="18" charset="0"/>
              </a:rPr>
              <a:t>positività</a:t>
            </a:r>
          </a:p>
          <a:p>
            <a:endParaRPr lang="it-IT" dirty="0">
              <a:latin typeface="Century" panose="02040604050505020304" pitchFamily="18" charset="0"/>
            </a:endParaRPr>
          </a:p>
          <a:p>
            <a:r>
              <a:rPr lang="it-IT" dirty="0" smtClean="0">
                <a:latin typeface="Century" panose="02040604050505020304" pitchFamily="18" charset="0"/>
              </a:rPr>
              <a:t>Acquisire </a:t>
            </a:r>
            <a:r>
              <a:rPr lang="it-IT" dirty="0">
                <a:latin typeface="Century" panose="02040604050505020304" pitchFamily="18" charset="0"/>
              </a:rPr>
              <a:t>informazioni di dettaglio sull’estensione e sullo stato di </a:t>
            </a:r>
            <a:r>
              <a:rPr lang="it-IT" dirty="0" smtClean="0">
                <a:latin typeface="Century" panose="02040604050505020304" pitchFamily="18" charset="0"/>
              </a:rPr>
              <a:t>conservazione/manutenzione delle condutture</a:t>
            </a:r>
          </a:p>
        </p:txBody>
      </p:sp>
    </p:spTree>
    <p:extLst>
      <p:ext uri="{BB962C8B-B14F-4D97-AF65-F5344CB8AC3E}">
        <p14:creationId xmlns:p14="http://schemas.microsoft.com/office/powerpoint/2010/main" val="191189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9000">
              <a:schemeClr val="bg1"/>
            </a:gs>
            <a:gs pos="27000">
              <a:srgbClr val="92D050"/>
            </a:gs>
            <a:gs pos="79000">
              <a:srgbClr val="BADCA3"/>
            </a:gs>
            <a:gs pos="85000">
              <a:schemeClr val="bg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2242" y="6061203"/>
            <a:ext cx="9144000" cy="792088"/>
          </a:xfrm>
        </p:spPr>
        <p:txBody>
          <a:bodyPr>
            <a:noAutofit/>
          </a:bodyPr>
          <a:lstStyle/>
          <a:p>
            <a:pPr>
              <a:lnSpc>
                <a:spcPct val="150000"/>
              </a:lnSpc>
            </a:pPr>
            <a:r>
              <a:rPr lang="it-IT" sz="1600" b="1" i="1" dirty="0" smtClean="0">
                <a:solidFill>
                  <a:srgbClr val="92D050"/>
                </a:solidFill>
                <a:latin typeface="Century" panose="02040604050505020304" pitchFamily="18" charset="0"/>
              </a:rPr>
              <a:t>La contaminazione dei terreni e delle acque di falda: esperienze di ricerca e di campo</a:t>
            </a:r>
            <a:r>
              <a:rPr lang="it-IT" sz="2000" b="1" i="1" dirty="0" smtClean="0">
                <a:solidFill>
                  <a:srgbClr val="92D050"/>
                </a:solidFill>
                <a:latin typeface="Century" panose="02040604050505020304" pitchFamily="18" charset="0"/>
              </a:rPr>
              <a:t/>
            </a:r>
            <a:br>
              <a:rPr lang="it-IT" sz="2000" b="1" i="1" dirty="0" smtClean="0">
                <a:solidFill>
                  <a:srgbClr val="92D050"/>
                </a:solidFill>
                <a:latin typeface="Century" panose="02040604050505020304" pitchFamily="18" charset="0"/>
              </a:rPr>
            </a:br>
            <a:r>
              <a:rPr lang="it-IT" sz="1200" b="1" i="1" dirty="0" smtClean="0">
                <a:solidFill>
                  <a:srgbClr val="92D050"/>
                </a:solidFill>
                <a:latin typeface="Century" panose="02040604050505020304" pitchFamily="18" charset="0"/>
              </a:rPr>
              <a:t>Venerdì 7 Marzo 2014, Facoltà di Ingegneria, </a:t>
            </a:r>
            <a:r>
              <a:rPr lang="it-IT" sz="1200" b="1" i="1" dirty="0" err="1" smtClean="0">
                <a:solidFill>
                  <a:srgbClr val="92D050"/>
                </a:solidFill>
                <a:latin typeface="Century" panose="02040604050505020304" pitchFamily="18" charset="0"/>
              </a:rPr>
              <a:t>P.Le</a:t>
            </a:r>
            <a:r>
              <a:rPr lang="it-IT" sz="1200" b="1" i="1" dirty="0" smtClean="0">
                <a:solidFill>
                  <a:srgbClr val="92D050"/>
                </a:solidFill>
                <a:latin typeface="Century" panose="02040604050505020304" pitchFamily="18" charset="0"/>
              </a:rPr>
              <a:t> </a:t>
            </a:r>
            <a:r>
              <a:rPr lang="it-IT" sz="1200" b="1" i="1" dirty="0" err="1" smtClean="0">
                <a:solidFill>
                  <a:srgbClr val="92D050"/>
                </a:solidFill>
                <a:latin typeface="Century" panose="02040604050505020304" pitchFamily="18" charset="0"/>
              </a:rPr>
              <a:t>Tecchio</a:t>
            </a:r>
            <a:r>
              <a:rPr lang="it-IT" sz="1200" b="1" i="1" dirty="0" smtClean="0">
                <a:solidFill>
                  <a:srgbClr val="92D050"/>
                </a:solidFill>
                <a:latin typeface="Century" panose="02040604050505020304" pitchFamily="18" charset="0"/>
              </a:rPr>
              <a:t>, Aula Scipione Bobbio</a:t>
            </a:r>
            <a:r>
              <a:rPr lang="it-IT" sz="2000" b="1" i="1" dirty="0" smtClean="0">
                <a:solidFill>
                  <a:srgbClr val="92D050"/>
                </a:solidFill>
                <a:latin typeface="Century" panose="02040604050505020304" pitchFamily="18" charset="0"/>
              </a:rPr>
              <a:t/>
            </a:r>
            <a:br>
              <a:rPr lang="it-IT" sz="2000" b="1" i="1" dirty="0" smtClean="0">
                <a:solidFill>
                  <a:srgbClr val="92D050"/>
                </a:solidFill>
                <a:latin typeface="Century" panose="02040604050505020304" pitchFamily="18" charset="0"/>
              </a:rPr>
            </a:br>
            <a:endParaRPr lang="it-IT" sz="2000" b="1" i="1" dirty="0">
              <a:solidFill>
                <a:srgbClr val="92D050"/>
              </a:solidFill>
              <a:latin typeface="Century" panose="02040604050505020304" pitchFamily="18" charset="0"/>
            </a:endParaRPr>
          </a:p>
        </p:txBody>
      </p:sp>
      <p:sp>
        <p:nvSpPr>
          <p:cNvPr id="3" name="Sottotitolo 2"/>
          <p:cNvSpPr>
            <a:spLocks noGrp="1"/>
          </p:cNvSpPr>
          <p:nvPr>
            <p:ph type="subTitle" idx="1"/>
          </p:nvPr>
        </p:nvSpPr>
        <p:spPr>
          <a:xfrm>
            <a:off x="395536" y="1844824"/>
            <a:ext cx="8235051" cy="3456384"/>
          </a:xfrm>
        </p:spPr>
        <p:txBody>
          <a:bodyPr>
            <a:normAutofit lnSpcReduction="10000"/>
          </a:bodyPr>
          <a:lstStyle/>
          <a:p>
            <a:r>
              <a:rPr lang="it-IT" sz="4000" b="1" dirty="0" smtClean="0">
                <a:solidFill>
                  <a:schemeClr val="bg1"/>
                </a:solidFill>
                <a:effectLst>
                  <a:outerShdw blurRad="38100" dist="38100" dir="2700000" algn="tl">
                    <a:srgbClr val="000000">
                      <a:alpha val="43137"/>
                    </a:srgbClr>
                  </a:outerShdw>
                </a:effectLst>
                <a:latin typeface="Century" panose="02040604050505020304" pitchFamily="18" charset="0"/>
              </a:rPr>
              <a:t>GRAZIE PER L’ATTENZIONE</a:t>
            </a:r>
          </a:p>
          <a:p>
            <a:endParaRPr lang="it-IT" dirty="0">
              <a:solidFill>
                <a:schemeClr val="bg1"/>
              </a:solidFill>
              <a:latin typeface="Century" panose="02040604050505020304" pitchFamily="18" charset="0"/>
            </a:endParaRPr>
          </a:p>
          <a:p>
            <a:pPr algn="l"/>
            <a:r>
              <a:rPr lang="it-IT" sz="2000" b="1" dirty="0" smtClean="0">
                <a:solidFill>
                  <a:srgbClr val="0070C0"/>
                </a:solidFill>
                <a:latin typeface="Century" panose="02040604050505020304" pitchFamily="18" charset="0"/>
              </a:rPr>
              <a:t>Contatti AIEA Napoli</a:t>
            </a:r>
          </a:p>
          <a:p>
            <a:pPr algn="l"/>
            <a:r>
              <a:rPr lang="it-IT" sz="2000" b="1" dirty="0" smtClean="0">
                <a:solidFill>
                  <a:srgbClr val="0070C0"/>
                </a:solidFill>
                <a:latin typeface="Century" panose="02040604050505020304" pitchFamily="18" charset="0"/>
              </a:rPr>
              <a:t>mail: </a:t>
            </a:r>
            <a:r>
              <a:rPr lang="it-IT" sz="2000" b="1" dirty="0" smtClean="0">
                <a:solidFill>
                  <a:srgbClr val="0070C0"/>
                </a:solidFill>
                <a:latin typeface="Century" panose="02040604050505020304" pitchFamily="18" charset="0"/>
                <a:hlinkClick r:id="rId2"/>
              </a:rPr>
              <a:t>aieanapoli@gmail.com</a:t>
            </a:r>
            <a:endParaRPr lang="it-IT" sz="2000" b="1" dirty="0" smtClean="0">
              <a:solidFill>
                <a:srgbClr val="0070C0"/>
              </a:solidFill>
              <a:latin typeface="Century" panose="02040604050505020304" pitchFamily="18" charset="0"/>
            </a:endParaRPr>
          </a:p>
          <a:p>
            <a:pPr algn="l"/>
            <a:r>
              <a:rPr lang="it-IT" sz="2000" b="1" dirty="0" err="1" smtClean="0">
                <a:solidFill>
                  <a:srgbClr val="0070C0"/>
                </a:solidFill>
                <a:latin typeface="Century" panose="02040604050505020304" pitchFamily="18" charset="0"/>
              </a:rPr>
              <a:t>twitter</a:t>
            </a:r>
            <a:r>
              <a:rPr lang="it-IT" sz="2000" b="1" dirty="0" smtClean="0">
                <a:solidFill>
                  <a:srgbClr val="0070C0"/>
                </a:solidFill>
                <a:latin typeface="Century" panose="02040604050505020304" pitchFamily="18" charset="0"/>
              </a:rPr>
              <a:t>: @</a:t>
            </a:r>
            <a:r>
              <a:rPr lang="it-IT" sz="2000" b="1" dirty="0" err="1" smtClean="0">
                <a:solidFill>
                  <a:srgbClr val="0070C0"/>
                </a:solidFill>
                <a:latin typeface="Century" panose="02040604050505020304" pitchFamily="18" charset="0"/>
              </a:rPr>
              <a:t>aieanapoli</a:t>
            </a:r>
            <a:endParaRPr lang="it-IT" sz="2000" b="1" dirty="0" smtClean="0">
              <a:solidFill>
                <a:srgbClr val="0070C0"/>
              </a:solidFill>
              <a:latin typeface="Century" panose="02040604050505020304" pitchFamily="18" charset="0"/>
            </a:endParaRPr>
          </a:p>
          <a:p>
            <a:pPr algn="l"/>
            <a:endParaRPr lang="it-IT" sz="2000" b="1" dirty="0" smtClean="0">
              <a:solidFill>
                <a:schemeClr val="bg1"/>
              </a:solidFill>
              <a:latin typeface="Century" panose="02040604050505020304" pitchFamily="18" charset="0"/>
            </a:endParaRPr>
          </a:p>
          <a:p>
            <a:pPr algn="l"/>
            <a:endParaRPr lang="it-IT" sz="2000" b="1" dirty="0">
              <a:solidFill>
                <a:schemeClr val="bg1"/>
              </a:solidFill>
              <a:latin typeface="Century" panose="02040604050505020304" pitchFamily="18" charset="0"/>
            </a:endParaRPr>
          </a:p>
          <a:p>
            <a:pPr algn="l"/>
            <a:r>
              <a:rPr lang="it-IT" sz="1800" b="1" i="1" dirty="0" smtClean="0">
                <a:solidFill>
                  <a:srgbClr val="0070C0"/>
                </a:solidFill>
                <a:latin typeface="Century" panose="02040604050505020304" pitchFamily="18" charset="0"/>
              </a:rPr>
              <a:t>Tutti i martedì dalle 17:30 alle 19, presso il centro giovani </a:t>
            </a:r>
            <a:r>
              <a:rPr lang="it-IT" sz="1800" b="1" i="1" dirty="0" smtClean="0">
                <a:solidFill>
                  <a:srgbClr val="0070C0"/>
                </a:solidFill>
                <a:latin typeface="Century" panose="02040604050505020304" pitchFamily="18" charset="0"/>
              </a:rPr>
              <a:t>«Sandro Pertini</a:t>
            </a:r>
            <a:r>
              <a:rPr lang="it-IT" sz="1800" b="1" i="1" dirty="0" smtClean="0">
                <a:solidFill>
                  <a:srgbClr val="0070C0"/>
                </a:solidFill>
                <a:latin typeface="Century" panose="02040604050505020304" pitchFamily="18" charset="0"/>
              </a:rPr>
              <a:t>» in piazza Di Nocera 1 (ex municipio di </a:t>
            </a:r>
            <a:r>
              <a:rPr lang="it-IT" sz="1800" b="1" i="1" dirty="0">
                <a:solidFill>
                  <a:srgbClr val="0070C0"/>
                </a:solidFill>
                <a:latin typeface="Century" panose="02040604050505020304" pitchFamily="18" charset="0"/>
              </a:rPr>
              <a:t>S</a:t>
            </a:r>
            <a:r>
              <a:rPr lang="it-IT" sz="1800" b="1" i="1" dirty="0" smtClean="0">
                <a:solidFill>
                  <a:srgbClr val="0070C0"/>
                </a:solidFill>
                <a:latin typeface="Century" panose="02040604050505020304" pitchFamily="18" charset="0"/>
              </a:rPr>
              <a:t>econdigliano)</a:t>
            </a:r>
          </a:p>
          <a:p>
            <a:endParaRPr lang="it-IT" sz="2000" b="1" i="1" dirty="0">
              <a:solidFill>
                <a:schemeClr val="bg1"/>
              </a:solidFill>
              <a:latin typeface="Century" panose="02040604050505020304" pitchFamily="18" charset="0"/>
            </a:endParaRPr>
          </a:p>
        </p:txBody>
      </p:sp>
      <p:pic>
        <p:nvPicPr>
          <p:cNvPr id="1030" name="Picture 6" descr="http://www.ingegneria-telecomunicazioni.unina.it/images/logo_federicoI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58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isorsa.info/files/images/ecoremed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222" y="188640"/>
            <a:ext cx="1588362" cy="936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439" y="188640"/>
            <a:ext cx="1092000" cy="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98640"/>
            <a:ext cx="746219" cy="1116000"/>
          </a:xfrm>
          <a:prstGeom prst="rect">
            <a:avLst/>
          </a:prstGeom>
        </p:spPr>
      </p:pic>
    </p:spTree>
    <p:extLst>
      <p:ext uri="{BB962C8B-B14F-4D97-AF65-F5344CB8AC3E}">
        <p14:creationId xmlns:p14="http://schemas.microsoft.com/office/powerpoint/2010/main" val="3017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AIEA </a:t>
            </a:r>
            <a:r>
              <a:rPr lang="it-IT"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Onlus</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5</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0" y="1198775"/>
            <a:ext cx="9144000" cy="5216813"/>
          </a:xfrm>
          <a:prstGeom prst="rect">
            <a:avLst/>
          </a:prstGeom>
          <a:noFill/>
        </p:spPr>
        <p:txBody>
          <a:bodyPr wrap="square" rtlCol="0">
            <a:spAutoFit/>
          </a:bodyPr>
          <a:lstStyle/>
          <a:p>
            <a:pPr algn="ctr">
              <a:spcAft>
                <a:spcPts val="600"/>
              </a:spcAft>
            </a:pPr>
            <a:r>
              <a:rPr lang="it-IT" b="1" dirty="0" smtClean="0">
                <a:solidFill>
                  <a:srgbClr val="FF0000"/>
                </a:solidFill>
                <a:latin typeface="Century" panose="02040604050505020304" pitchFamily="18" charset="0"/>
              </a:rPr>
              <a:t>OBIETTIVI</a:t>
            </a:r>
          </a:p>
          <a:p>
            <a:pPr algn="ctr">
              <a:spcAft>
                <a:spcPts val="600"/>
              </a:spcAft>
            </a:pPr>
            <a:endParaRPr lang="it-IT" b="1" dirty="0">
              <a:solidFill>
                <a:srgbClr val="FF0000"/>
              </a:solidFill>
              <a:latin typeface="Century" panose="02040604050505020304" pitchFamily="18" charset="0"/>
            </a:endParaRPr>
          </a:p>
          <a:p>
            <a:pPr marL="285750" indent="-285750">
              <a:spcAft>
                <a:spcPts val="600"/>
              </a:spcAft>
              <a:buFont typeface="Arial" panose="020B0604020202020204" pitchFamily="34" charset="0"/>
              <a:buChar char="•"/>
            </a:pPr>
            <a:r>
              <a:rPr lang="it-IT" dirty="0" smtClean="0">
                <a:latin typeface="Century" panose="02040604050505020304" pitchFamily="18" charset="0"/>
              </a:rPr>
              <a:t>l’abolizione dell’amianto (o asbesto) e degli altri agenti tossici – nocivi cancerogeni cui non può essere attribuito alcun valore limite. </a:t>
            </a:r>
          </a:p>
          <a:p>
            <a:pPr marL="285750" indent="-285750">
              <a:spcAft>
                <a:spcPts val="600"/>
              </a:spcAft>
              <a:buFont typeface="Arial" panose="020B0604020202020204" pitchFamily="34" charset="0"/>
              <a:buChar char="•"/>
            </a:pPr>
            <a:r>
              <a:rPr lang="it-IT" dirty="0" smtClean="0">
                <a:latin typeface="Century" panose="02040604050505020304" pitchFamily="18" charset="0"/>
              </a:rPr>
              <a:t>la messa al bando dei cosiddetti “sostituti dell’amianto” laddove sia dimostrata la loro nocività; </a:t>
            </a:r>
          </a:p>
          <a:p>
            <a:pPr marL="285750" indent="-285750">
              <a:spcAft>
                <a:spcPts val="600"/>
              </a:spcAft>
              <a:buFont typeface="Arial" panose="020B0604020202020204" pitchFamily="34" charset="0"/>
              <a:buChar char="•"/>
            </a:pPr>
            <a:r>
              <a:rPr lang="it-IT" dirty="0" smtClean="0">
                <a:latin typeface="Century" panose="02040604050505020304" pitchFamily="18" charset="0"/>
              </a:rPr>
              <a:t>la realizzazione degli obiettivi previsti dalla legge n. 257/92 e dalla normativa di attuazione;,</a:t>
            </a:r>
          </a:p>
          <a:p>
            <a:pPr marL="285750" indent="-285750">
              <a:spcAft>
                <a:spcPts val="600"/>
              </a:spcAft>
              <a:buFont typeface="Arial" panose="020B0604020202020204" pitchFamily="34" charset="0"/>
              <a:buChar char="•"/>
            </a:pPr>
            <a:r>
              <a:rPr lang="it-IT" dirty="0" smtClean="0">
                <a:latin typeface="Century" panose="02040604050505020304" pitchFamily="18" charset="0"/>
              </a:rPr>
              <a:t>il sostegno ai lavoratori e ai cittadini esposti ed ex esposti all’amianto che si prefiggono di bandire l’amianto da tutti i processi produttivi di lavorazione e la sua presenza nociva dall’ambiente; </a:t>
            </a:r>
          </a:p>
          <a:p>
            <a:pPr marL="285750" indent="-285750">
              <a:spcAft>
                <a:spcPts val="600"/>
              </a:spcAft>
              <a:buFont typeface="Arial" panose="020B0604020202020204" pitchFamily="34" charset="0"/>
              <a:buChar char="•"/>
            </a:pPr>
            <a:r>
              <a:rPr lang="it-IT" dirty="0" smtClean="0">
                <a:latin typeface="Century" panose="02040604050505020304" pitchFamily="18" charset="0"/>
              </a:rPr>
              <a:t>il sostegno ai cittadini singoli o associati, anche sul piano giuridico, che sono colpiti da esposizione all’amianto; </a:t>
            </a:r>
          </a:p>
          <a:p>
            <a:pPr marL="285750" indent="-285750">
              <a:spcAft>
                <a:spcPts val="600"/>
              </a:spcAft>
              <a:buFont typeface="Arial" panose="020B0604020202020204" pitchFamily="34" charset="0"/>
              <a:buChar char="•"/>
            </a:pPr>
            <a:endParaRPr lang="it-IT" dirty="0" smtClean="0">
              <a:latin typeface="Century" panose="02040604050505020304" pitchFamily="18" charset="0"/>
            </a:endParaRPr>
          </a:p>
          <a:p>
            <a:pPr marL="285750" indent="-285750">
              <a:spcAft>
                <a:spcPts val="600"/>
              </a:spcAft>
              <a:buFont typeface="Arial" panose="020B0604020202020204" pitchFamily="34" charset="0"/>
              <a:buChar char="•"/>
            </a:pPr>
            <a:endParaRPr lang="it-IT" dirty="0">
              <a:latin typeface="Century" panose="02040604050505020304" pitchFamily="18" charset="0"/>
            </a:endParaRPr>
          </a:p>
          <a:p>
            <a:pPr marL="285750" indent="-285750">
              <a:spcAft>
                <a:spcPts val="600"/>
              </a:spcAft>
              <a:buFont typeface="Arial" panose="020B0604020202020204" pitchFamily="34" charset="0"/>
              <a:buChar char="•"/>
            </a:pPr>
            <a:endParaRPr lang="it-IT" dirty="0">
              <a:latin typeface="Century" panose="02040604050505020304" pitchFamily="18" charset="0"/>
            </a:endParaRPr>
          </a:p>
        </p:txBody>
      </p:sp>
    </p:spTree>
    <p:extLst>
      <p:ext uri="{BB962C8B-B14F-4D97-AF65-F5344CB8AC3E}">
        <p14:creationId xmlns:p14="http://schemas.microsoft.com/office/powerpoint/2010/main" val="15058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AIEA </a:t>
            </a:r>
            <a:r>
              <a:rPr lang="it-IT"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Onlus</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6</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0" y="1198775"/>
            <a:ext cx="9144000" cy="6001643"/>
          </a:xfrm>
          <a:prstGeom prst="rect">
            <a:avLst/>
          </a:prstGeom>
          <a:noFill/>
        </p:spPr>
        <p:txBody>
          <a:bodyPr wrap="square" rtlCol="0">
            <a:spAutoFit/>
          </a:bodyPr>
          <a:lstStyle/>
          <a:p>
            <a:pPr algn="ctr">
              <a:spcAft>
                <a:spcPts val="600"/>
              </a:spcAft>
            </a:pPr>
            <a:r>
              <a:rPr lang="it-IT" b="1" dirty="0" smtClean="0">
                <a:solidFill>
                  <a:srgbClr val="FF0000"/>
                </a:solidFill>
                <a:latin typeface="Century" panose="02040604050505020304" pitchFamily="18" charset="0"/>
              </a:rPr>
              <a:t>SCOPI</a:t>
            </a:r>
          </a:p>
          <a:p>
            <a:pPr algn="ctr">
              <a:spcAft>
                <a:spcPts val="600"/>
              </a:spcAft>
            </a:pPr>
            <a:endParaRPr lang="it-IT" b="1" dirty="0">
              <a:solidFill>
                <a:srgbClr val="FF0000"/>
              </a:solidFill>
              <a:latin typeface="Century" panose="02040604050505020304" pitchFamily="18" charset="0"/>
            </a:endParaRPr>
          </a:p>
          <a:p>
            <a:pPr marL="285750" indent="-285750">
              <a:spcAft>
                <a:spcPts val="600"/>
              </a:spcAft>
              <a:buFont typeface="Arial" panose="020B0604020202020204" pitchFamily="34" charset="0"/>
              <a:buChar char="•"/>
            </a:pPr>
            <a:r>
              <a:rPr lang="it-IT" dirty="0" smtClean="0">
                <a:latin typeface="Century" panose="02040604050505020304" pitchFamily="18" charset="0"/>
              </a:rPr>
              <a:t>la divulgazione delle esperienze di lotta dei lavoratori e delle popolazioni che, esposti all’amianto </a:t>
            </a:r>
          </a:p>
          <a:p>
            <a:pPr marL="285750" indent="-285750">
              <a:spcAft>
                <a:spcPts val="600"/>
              </a:spcAft>
              <a:buFont typeface="Arial" panose="020B0604020202020204" pitchFamily="34" charset="0"/>
              <a:buChar char="•"/>
            </a:pPr>
            <a:r>
              <a:rPr lang="it-IT" dirty="0" smtClean="0">
                <a:latin typeface="Century" panose="02040604050505020304" pitchFamily="18" charset="0"/>
              </a:rPr>
              <a:t>l’individuazione dei rischi prodotti dall’amianto e dagli altri agenti tossico nocivi;</a:t>
            </a:r>
          </a:p>
          <a:p>
            <a:pPr marL="285750" indent="-285750">
              <a:spcAft>
                <a:spcPts val="600"/>
              </a:spcAft>
              <a:buFont typeface="Arial" panose="020B0604020202020204" pitchFamily="34" charset="0"/>
              <a:buChar char="•"/>
            </a:pPr>
            <a:r>
              <a:rPr lang="it-IT" dirty="0" smtClean="0">
                <a:latin typeface="Century" panose="02040604050505020304" pitchFamily="18" charset="0"/>
              </a:rPr>
              <a:t>la costituzione di parte civile nei processi; </a:t>
            </a:r>
          </a:p>
          <a:p>
            <a:pPr marL="285750" indent="-285750">
              <a:spcAft>
                <a:spcPts val="600"/>
              </a:spcAft>
              <a:buFont typeface="Arial" panose="020B0604020202020204" pitchFamily="34" charset="0"/>
              <a:buChar char="•"/>
            </a:pPr>
            <a:r>
              <a:rPr lang="it-IT" dirty="0" smtClean="0">
                <a:latin typeface="Century" panose="02040604050505020304" pitchFamily="18" charset="0"/>
              </a:rPr>
              <a:t>promuovere iniziative tese a favorire:</a:t>
            </a:r>
          </a:p>
          <a:p>
            <a:pPr marL="800100" lvl="1" indent="-342900">
              <a:spcAft>
                <a:spcPts val="600"/>
              </a:spcAft>
              <a:buFont typeface="+mj-lt"/>
              <a:buAutoNum type="arabicPeriod"/>
            </a:pPr>
            <a:r>
              <a:rPr lang="it-IT" dirty="0">
                <a:latin typeface="Century" panose="02040604050505020304" pitchFamily="18" charset="0"/>
              </a:rPr>
              <a:t>l</a:t>
            </a:r>
            <a:r>
              <a:rPr lang="it-IT" dirty="0" smtClean="0">
                <a:latin typeface="Century" panose="02040604050505020304" pitchFamily="18" charset="0"/>
              </a:rPr>
              <a:t>a tutela della salute e dell’ambiente di vita e di lavoro dall’amianto o da qualunque altro agente tossico – nocivo </a:t>
            </a:r>
          </a:p>
          <a:p>
            <a:pPr marL="800100" lvl="1" indent="-342900">
              <a:spcAft>
                <a:spcPts val="600"/>
              </a:spcAft>
              <a:buFont typeface="+mj-lt"/>
              <a:buAutoNum type="arabicPeriod"/>
            </a:pPr>
            <a:r>
              <a:rPr lang="it-IT" dirty="0" smtClean="0">
                <a:latin typeface="Century" panose="02040604050505020304" pitchFamily="18" charset="0"/>
              </a:rPr>
              <a:t>il miglioramento legislativo nazionale, ad applicare gli stessi obiettivi ad altri agenti tossici – nocivi e ai sostituti dell’amianto di cui venga dimostrata analoga </a:t>
            </a:r>
            <a:r>
              <a:rPr lang="it-IT" dirty="0" err="1" smtClean="0">
                <a:latin typeface="Century" panose="02040604050505020304" pitchFamily="18" charset="0"/>
              </a:rPr>
              <a:t>nocivita</a:t>
            </a:r>
            <a:r>
              <a:rPr lang="it-IT" dirty="0" smtClean="0">
                <a:latin typeface="Century" panose="02040604050505020304" pitchFamily="18" charset="0"/>
              </a:rPr>
              <a:t>̀;</a:t>
            </a:r>
          </a:p>
          <a:p>
            <a:pPr marL="800100" lvl="1" indent="-342900">
              <a:spcAft>
                <a:spcPts val="600"/>
              </a:spcAft>
              <a:buFont typeface="+mj-lt"/>
              <a:buAutoNum type="arabicPeriod"/>
            </a:pPr>
            <a:r>
              <a:rPr lang="it-IT" dirty="0" smtClean="0">
                <a:latin typeface="Century" panose="02040604050505020304" pitchFamily="18" charset="0"/>
              </a:rPr>
              <a:t>la realizzazione dei censimenti, delle mappature, delle bonifiche dei siti contaminati </a:t>
            </a:r>
          </a:p>
          <a:p>
            <a:pPr marL="800100" lvl="1" indent="-342900">
              <a:spcAft>
                <a:spcPts val="600"/>
              </a:spcAft>
              <a:buFont typeface="+mj-lt"/>
              <a:buAutoNum type="arabicPeriod"/>
            </a:pPr>
            <a:r>
              <a:rPr lang="it-IT" dirty="0" smtClean="0">
                <a:latin typeface="Century" panose="02040604050505020304" pitchFamily="18" charset="0"/>
              </a:rPr>
              <a:t>l’istituzione del Registro delle malattie asbesto correlate in tutte le regioni; </a:t>
            </a:r>
            <a:endParaRPr lang="it-IT" sz="2000" dirty="0" smtClean="0">
              <a:latin typeface="Century" panose="02040604050505020304" pitchFamily="18" charset="0"/>
            </a:endParaRPr>
          </a:p>
          <a:p>
            <a:pPr marL="285750" indent="-285750">
              <a:spcAft>
                <a:spcPts val="600"/>
              </a:spcAft>
              <a:buFont typeface="Arial" panose="020B0604020202020204" pitchFamily="34" charset="0"/>
              <a:buChar char="•"/>
            </a:pPr>
            <a:endParaRPr lang="it-IT" dirty="0" smtClean="0">
              <a:latin typeface="Century" panose="02040604050505020304" pitchFamily="18" charset="0"/>
            </a:endParaRPr>
          </a:p>
          <a:p>
            <a:pPr marL="285750" indent="-285750">
              <a:spcAft>
                <a:spcPts val="600"/>
              </a:spcAft>
              <a:buFont typeface="Arial" panose="020B0604020202020204" pitchFamily="34" charset="0"/>
              <a:buChar char="•"/>
            </a:pPr>
            <a:endParaRPr lang="it-IT" dirty="0">
              <a:latin typeface="Century" panose="02040604050505020304" pitchFamily="18" charset="0"/>
            </a:endParaRPr>
          </a:p>
          <a:p>
            <a:pPr marL="285750" indent="-285750">
              <a:spcAft>
                <a:spcPts val="600"/>
              </a:spcAft>
              <a:buFont typeface="Arial" panose="020B0604020202020204" pitchFamily="34" charset="0"/>
              <a:buChar char="•"/>
            </a:pPr>
            <a:endParaRPr lang="it-IT" dirty="0">
              <a:latin typeface="Century" panose="02040604050505020304" pitchFamily="18" charset="0"/>
            </a:endParaRPr>
          </a:p>
        </p:txBody>
      </p:sp>
    </p:spTree>
    <p:extLst>
      <p:ext uri="{BB962C8B-B14F-4D97-AF65-F5344CB8AC3E}">
        <p14:creationId xmlns:p14="http://schemas.microsoft.com/office/powerpoint/2010/main" val="33387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Indice</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7</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ma 11"/>
          <p:cNvGraphicFramePr/>
          <p:nvPr>
            <p:extLst>
              <p:ext uri="{D42A27DB-BD31-4B8C-83A1-F6EECF244321}">
                <p14:modId xmlns:p14="http://schemas.microsoft.com/office/powerpoint/2010/main" val="2035872085"/>
              </p:ext>
            </p:extLst>
          </p:nvPr>
        </p:nvGraphicFramePr>
        <p:xfrm>
          <a:off x="539552" y="1397000"/>
          <a:ext cx="80648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013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8</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12592" y="3789040"/>
            <a:ext cx="9144000" cy="1077218"/>
          </a:xfrm>
          <a:prstGeom prst="rect">
            <a:avLst/>
          </a:prstGeom>
          <a:noFill/>
        </p:spPr>
        <p:txBody>
          <a:bodyPr wrap="square" rtlCol="0">
            <a:spAutoFit/>
          </a:bodyPr>
          <a:lstStyle/>
          <a:p>
            <a:pPr>
              <a:spcAft>
                <a:spcPts val="600"/>
              </a:spcAft>
            </a:pPr>
            <a:r>
              <a:rPr lang="it-IT" sz="1600" i="1" dirty="0" smtClean="0">
                <a:latin typeface="Century" panose="02040604050505020304" pitchFamily="18" charset="0"/>
              </a:rPr>
              <a:t>E’ presente in natura in diverse parti del globo terrestre e si ottiene facilmente dalla roccia madre dopo macinazione e arricchimento, in genere in miniere a cielo aperto. Noto sin dai tempi dei romani e degli etruschi. Marco Polo nel «Milione» parla di un tessuto che resiste al fuoco. </a:t>
            </a:r>
          </a:p>
        </p:txBody>
      </p:sp>
      <p:pic>
        <p:nvPicPr>
          <p:cNvPr id="12" name="Picture 16" descr="VAVA_BORACCIANA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819" y="4869160"/>
            <a:ext cx="2214437" cy="1435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8" descr="VESALE_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4818760"/>
            <a:ext cx="1928576" cy="153640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0925" y="1124744"/>
            <a:ext cx="9144000" cy="830997"/>
          </a:xfrm>
          <a:prstGeom prst="rect">
            <a:avLst/>
          </a:prstGeom>
        </p:spPr>
        <p:txBody>
          <a:bodyPr wrap="square">
            <a:spAutoFit/>
          </a:bodyPr>
          <a:lstStyle/>
          <a:p>
            <a:pPr algn="ctr">
              <a:spcBef>
                <a:spcPct val="0"/>
              </a:spcBef>
            </a:pPr>
            <a:r>
              <a:rPr lang="it-IT" altLang="it-IT" sz="2400" b="1" u="sng" dirty="0" smtClean="0">
                <a:solidFill>
                  <a:srgbClr val="FF0000"/>
                </a:solidFill>
                <a:latin typeface="Century" panose="02040604050505020304" pitchFamily="18" charset="0"/>
              </a:rPr>
              <a:t>AMIANTO</a:t>
            </a:r>
            <a:r>
              <a:rPr lang="it-IT" altLang="it-IT" sz="2400" b="1" dirty="0" smtClean="0">
                <a:solidFill>
                  <a:srgbClr val="FF0000"/>
                </a:solidFill>
                <a:latin typeface="Century" panose="02040604050505020304" pitchFamily="18" charset="0"/>
              </a:rPr>
              <a:t>	dal gre</a:t>
            </a:r>
            <a:r>
              <a:rPr lang="it-IT" altLang="it-IT" sz="2400" b="1" i="0" dirty="0" smtClean="0">
                <a:solidFill>
                  <a:srgbClr val="FF0000"/>
                </a:solidFill>
                <a:latin typeface="Century" panose="02040604050505020304" pitchFamily="18" charset="0"/>
              </a:rPr>
              <a:t>co «incorruttibile»  </a:t>
            </a:r>
          </a:p>
          <a:p>
            <a:pPr algn="ctr">
              <a:spcBef>
                <a:spcPct val="0"/>
              </a:spcBef>
            </a:pPr>
            <a:r>
              <a:rPr lang="it-IT" altLang="it-IT" sz="2400" b="1" u="sng" dirty="0" smtClean="0">
                <a:solidFill>
                  <a:srgbClr val="FF0000"/>
                </a:solidFill>
                <a:latin typeface="Century" panose="02040604050505020304" pitchFamily="18" charset="0"/>
              </a:rPr>
              <a:t>ASBESTO</a:t>
            </a:r>
            <a:r>
              <a:rPr lang="it-IT" altLang="it-IT" sz="2400" b="1" dirty="0" smtClean="0">
                <a:solidFill>
                  <a:srgbClr val="FF0000"/>
                </a:solidFill>
                <a:latin typeface="Century" panose="02040604050505020304" pitchFamily="18" charset="0"/>
              </a:rPr>
              <a:t>	dal greco</a:t>
            </a:r>
            <a:r>
              <a:rPr lang="it-IT" altLang="it-IT" sz="2400" b="1" i="0" dirty="0" smtClean="0">
                <a:solidFill>
                  <a:srgbClr val="FF0000"/>
                </a:solidFill>
                <a:latin typeface="Century" panose="02040604050505020304" pitchFamily="18" charset="0"/>
              </a:rPr>
              <a:t> </a:t>
            </a:r>
            <a:r>
              <a:rPr lang="it-IT" altLang="it-IT" sz="2400" b="1" dirty="0" smtClean="0">
                <a:solidFill>
                  <a:srgbClr val="FF0000"/>
                </a:solidFill>
                <a:latin typeface="Century" panose="02040604050505020304" pitchFamily="18" charset="0"/>
              </a:rPr>
              <a:t>«</a:t>
            </a:r>
            <a:r>
              <a:rPr lang="it-IT" altLang="it-IT" sz="2400" b="1" i="0" dirty="0" smtClean="0">
                <a:solidFill>
                  <a:srgbClr val="FF0000"/>
                </a:solidFill>
                <a:latin typeface="Century" panose="02040604050505020304" pitchFamily="18" charset="0"/>
              </a:rPr>
              <a:t>inestinguibile»</a:t>
            </a:r>
            <a:endParaRPr lang="it-IT" altLang="it-IT" sz="2400" b="1" dirty="0">
              <a:solidFill>
                <a:srgbClr val="FF0000"/>
              </a:solidFill>
              <a:latin typeface="Century" panose="02040604050505020304" pitchFamily="18" charset="0"/>
            </a:endParaRPr>
          </a:p>
        </p:txBody>
      </p:sp>
      <p:sp>
        <p:nvSpPr>
          <p:cNvPr id="14" name="Rectangle 4"/>
          <p:cNvSpPr>
            <a:spLocks noChangeArrowheads="1"/>
          </p:cNvSpPr>
          <p:nvPr/>
        </p:nvSpPr>
        <p:spPr bwMode="auto">
          <a:xfrm>
            <a:off x="12592" y="2276872"/>
            <a:ext cx="91423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1pPr>
            <a:lvl2pPr marL="4572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2pPr>
            <a:lvl3pPr marL="9144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3pPr>
            <a:lvl4pPr marL="13716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4pPr>
            <a:lvl5pPr marL="18288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5pPr>
            <a:lvl6pPr marL="22860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6pPr>
            <a:lvl7pPr marL="27432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7pPr>
            <a:lvl8pPr marL="32004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8pPr>
            <a:lvl9pPr marL="36576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9pPr>
          </a:lstStyle>
          <a:p>
            <a:pPr marL="342900" indent="-342900" algn="l">
              <a:spcBef>
                <a:spcPts val="0"/>
              </a:spcBef>
              <a:buFont typeface="Arial" panose="020B0604020202020204" pitchFamily="34" charset="0"/>
              <a:buChar char="•"/>
            </a:pPr>
            <a:r>
              <a:rPr lang="it-IT" altLang="it-IT" sz="2000" i="0" dirty="0">
                <a:solidFill>
                  <a:schemeClr val="tx1"/>
                </a:solidFill>
                <a:effectLst/>
                <a:latin typeface="Century" panose="02040604050505020304" pitchFamily="18" charset="0"/>
              </a:rPr>
              <a:t>  minerale naturale a struttura </a:t>
            </a:r>
            <a:r>
              <a:rPr lang="it-IT" altLang="it-IT" sz="2000" i="0" dirty="0" smtClean="0">
                <a:solidFill>
                  <a:schemeClr val="tx1"/>
                </a:solidFill>
                <a:effectLst/>
                <a:latin typeface="Century" panose="02040604050505020304" pitchFamily="18" charset="0"/>
              </a:rPr>
              <a:t>microcristallina</a:t>
            </a:r>
          </a:p>
          <a:p>
            <a:pPr marL="342900" indent="-342900" algn="l">
              <a:spcBef>
                <a:spcPts val="0"/>
              </a:spcBef>
              <a:buFont typeface="Arial" panose="020B0604020202020204" pitchFamily="34" charset="0"/>
              <a:buChar char="•"/>
            </a:pPr>
            <a:r>
              <a:rPr lang="it-IT" altLang="it-IT" sz="2000" i="0" dirty="0" smtClean="0">
                <a:solidFill>
                  <a:schemeClr val="tx1"/>
                </a:solidFill>
                <a:effectLst/>
                <a:latin typeface="Century" panose="02040604050505020304" pitchFamily="18" charset="0"/>
              </a:rPr>
              <a:t>  </a:t>
            </a:r>
            <a:r>
              <a:rPr lang="it-IT" altLang="it-IT" sz="2000" i="0" dirty="0">
                <a:solidFill>
                  <a:schemeClr val="tx1"/>
                </a:solidFill>
                <a:effectLst/>
                <a:latin typeface="Century" panose="02040604050505020304" pitchFamily="18" charset="0"/>
              </a:rPr>
              <a:t>ha aspetto fibroso</a:t>
            </a:r>
          </a:p>
          <a:p>
            <a:pPr marL="342900" indent="-342900" algn="l">
              <a:spcBef>
                <a:spcPts val="0"/>
              </a:spcBef>
              <a:buFont typeface="Arial" panose="020B0604020202020204" pitchFamily="34" charset="0"/>
              <a:buChar char="•"/>
            </a:pPr>
            <a:r>
              <a:rPr lang="it-IT" altLang="it-IT" sz="2000" i="0" dirty="0">
                <a:solidFill>
                  <a:schemeClr val="tx1"/>
                </a:solidFill>
                <a:effectLst/>
                <a:latin typeface="Century" panose="02040604050505020304" pitchFamily="18" charset="0"/>
              </a:rPr>
              <a:t>  appartiene alla classe chimica dei silicati</a:t>
            </a:r>
          </a:p>
          <a:p>
            <a:pPr marL="342900" indent="-342900" algn="l">
              <a:spcBef>
                <a:spcPts val="0"/>
              </a:spcBef>
              <a:buFont typeface="Arial" panose="020B0604020202020204" pitchFamily="34" charset="0"/>
              <a:buChar char="•"/>
            </a:pPr>
            <a:r>
              <a:rPr lang="it-IT" altLang="it-IT" sz="2000" i="0" dirty="0">
                <a:solidFill>
                  <a:schemeClr val="tx1"/>
                </a:solidFill>
                <a:effectLst/>
                <a:latin typeface="Century" panose="02040604050505020304" pitchFamily="18" charset="0"/>
              </a:rPr>
              <a:t>  appartiene alle serie mineralogiche del serpentino e degli anfiboli </a:t>
            </a:r>
          </a:p>
        </p:txBody>
      </p:sp>
    </p:spTree>
    <p:extLst>
      <p:ext uri="{BB962C8B-B14F-4D97-AF65-F5344CB8AC3E}">
        <p14:creationId xmlns:p14="http://schemas.microsoft.com/office/powerpoint/2010/main" val="21176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80000">
              <a:schemeClr val="bg1"/>
            </a:gs>
            <a:gs pos="23000">
              <a:schemeClr val="bg1"/>
            </a:gs>
            <a:gs pos="100000">
              <a:srgbClr val="92D050"/>
            </a:gs>
          </a:gsLst>
          <a:lin ang="5400000" scaled="0"/>
        </a:gradFill>
        <a:effectLst/>
      </p:bgPr>
    </p:bg>
    <p:spTree>
      <p:nvGrpSpPr>
        <p:cNvPr id="1" name=""/>
        <p:cNvGrpSpPr/>
        <p:nvPr/>
      </p:nvGrpSpPr>
      <p:grpSpPr>
        <a:xfrm>
          <a:off x="0" y="0"/>
          <a:ext cx="0" cy="0"/>
          <a:chOff x="0" y="0"/>
          <a:chExt cx="0" cy="0"/>
        </a:xfrm>
      </p:grpSpPr>
      <p:sp>
        <p:nvSpPr>
          <p:cNvPr id="8" name="Rettangolo 7"/>
          <p:cNvSpPr/>
          <p:nvPr/>
        </p:nvSpPr>
        <p:spPr>
          <a:xfrm>
            <a:off x="0" y="6381328"/>
            <a:ext cx="9144000" cy="474472"/>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6"/>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57200" y="245331"/>
            <a:ext cx="8229600" cy="346050"/>
          </a:xfrm>
        </p:spPr>
        <p:txBody>
          <a:bodyPr>
            <a:normAutofit fontScale="90000"/>
          </a:bodyPr>
          <a:lstStyle/>
          <a:p>
            <a:r>
              <a:rPr lang="it-IT"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rPr>
              <a:t>Amianto</a:t>
            </a:r>
            <a:endParaRPr lang="it-IT" dirty="0">
              <a:ln w="10160">
                <a:solidFill>
                  <a:schemeClr val="accent1"/>
                </a:solidFill>
                <a:prstDash val="solid"/>
              </a:ln>
              <a:solidFill>
                <a:srgbClr val="FFFFFF"/>
              </a:solidFill>
              <a:effectLst>
                <a:outerShdw blurRad="38100" dist="32000" dir="5400000" algn="tl">
                  <a:srgbClr val="000000">
                    <a:alpha val="30000"/>
                  </a:srgbClr>
                </a:outerShdw>
              </a:effectLst>
              <a:latin typeface="Century" panose="02040604050505020304" pitchFamily="18" charset="0"/>
              <a:cs typeface="Aharoni" panose="02010803020104030203" pitchFamily="2" charset="-79"/>
            </a:endParaRPr>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518527" cy="775476"/>
          </a:xfrm>
        </p:spPr>
      </p:pic>
      <p:sp>
        <p:nvSpPr>
          <p:cNvPr id="4" name="Segnaposto data 3"/>
          <p:cNvSpPr>
            <a:spLocks noGrp="1"/>
          </p:cNvSpPr>
          <p:nvPr>
            <p:ph type="dt" sz="half" idx="10"/>
          </p:nvPr>
        </p:nvSpPr>
        <p:spPr>
          <a:xfrm>
            <a:off x="467544" y="6460132"/>
            <a:ext cx="2133600" cy="365125"/>
          </a:xfrm>
        </p:spPr>
        <p:txBody>
          <a:bodyPr/>
          <a:lstStyle/>
          <a:p>
            <a:r>
              <a:rPr lang="it-IT" dirty="0" smtClean="0">
                <a:latin typeface="Century" panose="02040604050505020304" pitchFamily="18" charset="0"/>
              </a:rPr>
              <a:t>07/03/2014</a:t>
            </a:r>
            <a:endParaRPr lang="it-IT" dirty="0">
              <a:latin typeface="Century" panose="02040604050505020304" pitchFamily="18" charset="0"/>
            </a:endParaRPr>
          </a:p>
        </p:txBody>
      </p:sp>
      <p:sp>
        <p:nvSpPr>
          <p:cNvPr id="5" name="Segnaposto piè di pagina 4"/>
          <p:cNvSpPr>
            <a:spLocks noGrp="1"/>
          </p:cNvSpPr>
          <p:nvPr>
            <p:ph type="ftr" sz="quarter" idx="11"/>
          </p:nvPr>
        </p:nvSpPr>
        <p:spPr>
          <a:xfrm>
            <a:off x="1475656" y="6436001"/>
            <a:ext cx="6696744" cy="365125"/>
          </a:xfrm>
        </p:spPr>
        <p:txBody>
          <a:bodyPr/>
          <a:lstStyle/>
          <a:p>
            <a:r>
              <a:rPr lang="it-IT" dirty="0" smtClean="0">
                <a:latin typeface="Century" panose="02040604050505020304" pitchFamily="18" charset="0"/>
              </a:rPr>
              <a:t>Danni ambientali e bonifica siti contaminati da amianto</a:t>
            </a:r>
            <a:endParaRPr lang="it-IT" dirty="0">
              <a:latin typeface="Century" panose="02040604050505020304" pitchFamily="18" charset="0"/>
            </a:endParaRPr>
          </a:p>
        </p:txBody>
      </p:sp>
      <p:sp>
        <p:nvSpPr>
          <p:cNvPr id="6" name="Segnaposto numero diapositiva 5"/>
          <p:cNvSpPr>
            <a:spLocks noGrp="1"/>
          </p:cNvSpPr>
          <p:nvPr>
            <p:ph type="sldNum" sz="quarter" idx="12"/>
          </p:nvPr>
        </p:nvSpPr>
        <p:spPr>
          <a:xfrm>
            <a:off x="6588224" y="6436001"/>
            <a:ext cx="2133600" cy="365125"/>
          </a:xfrm>
        </p:spPr>
        <p:txBody>
          <a:bodyPr/>
          <a:lstStyle/>
          <a:p>
            <a:fld id="{2846F29F-B61D-4784-8551-018D8E67DD9B}" type="slidenum">
              <a:rPr lang="it-IT" smtClean="0">
                <a:latin typeface="Century" panose="02040604050505020304" pitchFamily="18" charset="0"/>
              </a:rPr>
              <a:t>9</a:t>
            </a:fld>
            <a:r>
              <a:rPr lang="it-IT" dirty="0" smtClean="0">
                <a:latin typeface="Century" panose="02040604050505020304" pitchFamily="18" charset="0"/>
              </a:rPr>
              <a:t> di </a:t>
            </a:r>
            <a:r>
              <a:rPr lang="it-IT" dirty="0" smtClean="0">
                <a:latin typeface="Century" panose="02040604050505020304" pitchFamily="18" charset="0"/>
              </a:rPr>
              <a:t>43  </a:t>
            </a:r>
            <a:endParaRPr lang="it-IT" dirty="0">
              <a:latin typeface="Century" panose="02040604050505020304" pitchFamily="18" charset="0"/>
            </a:endParaRPr>
          </a:p>
        </p:txBody>
      </p:sp>
      <p:pic>
        <p:nvPicPr>
          <p:cNvPr id="10" name="Picture 6" descr="http://www.ingegneria-telecomunicazioni.unina.it/images/logo_federicoI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928" y="9432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p:nvSpPr>
        <p:spPr bwMode="auto">
          <a:xfrm>
            <a:off x="-9662" y="1052736"/>
            <a:ext cx="9142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1pPr>
            <a:lvl2pPr marL="4572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2pPr>
            <a:lvl3pPr marL="9144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3pPr>
            <a:lvl4pPr marL="13716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4pPr>
            <a:lvl5pPr marL="1828800" algn="just" rtl="0" fontAlgn="base">
              <a:spcBef>
                <a:spcPct val="50000"/>
              </a:spcBef>
              <a:spcAft>
                <a:spcPct val="0"/>
              </a:spcAft>
              <a:buFont typeface="Monotype Sorts" charset="2"/>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5pPr>
            <a:lvl6pPr marL="22860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6pPr>
            <a:lvl7pPr marL="27432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7pPr>
            <a:lvl8pPr marL="32004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8pPr>
            <a:lvl9pPr marL="3657600" algn="l" defTabSz="914400" rtl="0" eaLnBrk="1" latinLnBrk="0" hangingPunct="1">
              <a:defRPr sz="2800" i="1" kern="1200">
                <a:solidFill>
                  <a:srgbClr val="005CE4"/>
                </a:solidFill>
                <a:effectLst>
                  <a:outerShdw blurRad="38100" dist="38100" dir="2700000" algn="tl">
                    <a:srgbClr val="000000">
                      <a:alpha val="43137"/>
                    </a:srgbClr>
                  </a:outerShdw>
                </a:effectLst>
                <a:latin typeface="Futura Lt BT" pitchFamily="34" charset="0"/>
                <a:ea typeface="+mn-ea"/>
                <a:cs typeface="+mn-cs"/>
              </a:defRPr>
            </a:lvl9pPr>
          </a:lstStyle>
          <a:p>
            <a:pPr algn="ctr">
              <a:spcBef>
                <a:spcPts val="0"/>
              </a:spcBef>
            </a:pPr>
            <a:r>
              <a:rPr lang="it-IT" altLang="it-IT" sz="2000" b="1" i="0" dirty="0" smtClean="0">
                <a:solidFill>
                  <a:srgbClr val="FF0000"/>
                </a:solidFill>
                <a:effectLst/>
                <a:latin typeface="Century" panose="02040604050505020304" pitchFamily="18" charset="0"/>
              </a:rPr>
              <a:t>CARATTERISTICHE</a:t>
            </a:r>
            <a:endParaRPr lang="it-IT" altLang="it-IT" sz="2000" b="1" i="0" dirty="0">
              <a:solidFill>
                <a:srgbClr val="FF0000"/>
              </a:solidFill>
              <a:effectLst/>
              <a:latin typeface="Century" panose="02040604050505020304" pitchFamily="18" charset="0"/>
            </a:endParaRPr>
          </a:p>
        </p:txBody>
      </p:sp>
      <p:sp>
        <p:nvSpPr>
          <p:cNvPr id="15" name="Rettangolo 14"/>
          <p:cNvSpPr/>
          <p:nvPr/>
        </p:nvSpPr>
        <p:spPr>
          <a:xfrm>
            <a:off x="0" y="1556792"/>
            <a:ext cx="9144000" cy="2862322"/>
          </a:xfrm>
          <a:prstGeom prst="rect">
            <a:avLst/>
          </a:prstGeom>
        </p:spPr>
        <p:txBody>
          <a:bodyPr wrap="square">
            <a:spAutoFit/>
          </a:bodyPr>
          <a:lstStyle/>
          <a:p>
            <a:pPr marL="285750" indent="-285750">
              <a:buFont typeface="Arial" panose="020B0604020202020204" pitchFamily="34" charset="0"/>
              <a:buChar char="•"/>
            </a:pPr>
            <a:r>
              <a:rPr lang="it-IT" altLang="it-IT" sz="2000" i="0" dirty="0" smtClean="0">
                <a:effectLst/>
                <a:latin typeface="Century" panose="02040604050505020304" pitchFamily="18" charset="0"/>
              </a:rPr>
              <a:t>notevole</a:t>
            </a:r>
            <a:r>
              <a:rPr lang="it-IT" altLang="it-IT" sz="2000" dirty="0" smtClean="0">
                <a:effectLst/>
                <a:latin typeface="Century" panose="02040604050505020304" pitchFamily="18" charset="0"/>
              </a:rPr>
              <a:t> resistenza meccanica</a:t>
            </a:r>
          </a:p>
          <a:p>
            <a:pPr marL="285750" indent="-285750">
              <a:buFont typeface="Arial" panose="020B0604020202020204" pitchFamily="34" charset="0"/>
              <a:buChar char="•"/>
            </a:pPr>
            <a:r>
              <a:rPr lang="it-IT" altLang="it-IT" sz="2000" dirty="0" smtClean="0">
                <a:effectLst/>
                <a:latin typeface="Century" panose="02040604050505020304" pitchFamily="18" charset="0"/>
              </a:rPr>
              <a:t>alta flessibilità</a:t>
            </a:r>
          </a:p>
          <a:p>
            <a:pPr marL="285750" indent="-285750">
              <a:buFont typeface="Arial" panose="020B0604020202020204" pitchFamily="34" charset="0"/>
              <a:buChar char="•"/>
            </a:pPr>
            <a:r>
              <a:rPr lang="it-IT" altLang="it-IT" sz="2000" dirty="0" smtClean="0">
                <a:effectLst/>
                <a:latin typeface="Century" panose="02040604050505020304" pitchFamily="18" charset="0"/>
              </a:rPr>
              <a:t>resiste </a:t>
            </a:r>
            <a:r>
              <a:rPr lang="it-IT" altLang="it-IT" sz="2000" i="0" dirty="0" smtClean="0">
                <a:effectLst/>
                <a:latin typeface="Century" panose="02040604050505020304" pitchFamily="18" charset="0"/>
              </a:rPr>
              <a:t>al fuoco e al calore</a:t>
            </a:r>
          </a:p>
          <a:p>
            <a:pPr marL="285750" indent="-285750">
              <a:buFont typeface="Arial" panose="020B0604020202020204" pitchFamily="34" charset="0"/>
              <a:buChar char="•"/>
            </a:pPr>
            <a:r>
              <a:rPr lang="it-IT" altLang="it-IT" sz="2000" dirty="0" smtClean="0">
                <a:effectLst/>
                <a:latin typeface="Century" panose="02040604050505020304" pitchFamily="18" charset="0"/>
              </a:rPr>
              <a:t>resiste </a:t>
            </a:r>
            <a:r>
              <a:rPr lang="it-IT" altLang="it-IT" sz="2000" i="0" dirty="0" smtClean="0">
                <a:effectLst/>
                <a:latin typeface="Century" panose="02040604050505020304" pitchFamily="18" charset="0"/>
              </a:rPr>
              <a:t>all’azione di agenti chimici e biologici</a:t>
            </a:r>
          </a:p>
          <a:p>
            <a:pPr marL="285750" indent="-285750">
              <a:buFont typeface="Arial" panose="020B0604020202020204" pitchFamily="34" charset="0"/>
              <a:buChar char="•"/>
            </a:pPr>
            <a:r>
              <a:rPr lang="it-IT" altLang="it-IT" sz="2000" dirty="0" smtClean="0">
                <a:effectLst/>
                <a:latin typeface="Century" panose="02040604050505020304" pitchFamily="18" charset="0"/>
              </a:rPr>
              <a:t>resiste </a:t>
            </a:r>
            <a:r>
              <a:rPr lang="it-IT" altLang="it-IT" sz="2000" i="0" dirty="0" smtClean="0">
                <a:effectLst/>
                <a:latin typeface="Century" panose="02040604050505020304" pitchFamily="18" charset="0"/>
              </a:rPr>
              <a:t>alla abrasione e all’usura termica e meccanica</a:t>
            </a:r>
          </a:p>
          <a:p>
            <a:pPr marL="285750" indent="-285750">
              <a:buFont typeface="Arial" panose="020B0604020202020204" pitchFamily="34" charset="0"/>
              <a:buChar char="•"/>
            </a:pPr>
            <a:r>
              <a:rPr lang="it-IT" altLang="it-IT" sz="2000" i="0" dirty="0" smtClean="0">
                <a:effectLst/>
                <a:latin typeface="Century" panose="02040604050505020304" pitchFamily="18" charset="0"/>
              </a:rPr>
              <a:t>è facilmente</a:t>
            </a:r>
            <a:r>
              <a:rPr lang="it-IT" altLang="it-IT" sz="2000" dirty="0" smtClean="0">
                <a:effectLst/>
                <a:latin typeface="Century" panose="02040604050505020304" pitchFamily="18" charset="0"/>
              </a:rPr>
              <a:t> filabile e può essere tessuta</a:t>
            </a:r>
          </a:p>
          <a:p>
            <a:pPr marL="285750" indent="-285750">
              <a:buFont typeface="Arial" panose="020B0604020202020204" pitchFamily="34" charset="0"/>
              <a:buChar char="•"/>
            </a:pPr>
            <a:r>
              <a:rPr lang="it-IT" altLang="it-IT" sz="2000" i="0" dirty="0" smtClean="0">
                <a:effectLst/>
                <a:latin typeface="Century" panose="02040604050505020304" pitchFamily="18" charset="0"/>
              </a:rPr>
              <a:t>è dotato di</a:t>
            </a:r>
            <a:r>
              <a:rPr lang="it-IT" altLang="it-IT" sz="2000" dirty="0" smtClean="0">
                <a:effectLst/>
                <a:latin typeface="Century" panose="02040604050505020304" pitchFamily="18" charset="0"/>
              </a:rPr>
              <a:t> proprietà fonoassorbenti e termoisolanti</a:t>
            </a:r>
          </a:p>
          <a:p>
            <a:pPr marL="285750" indent="-285750">
              <a:buFont typeface="Arial" panose="020B0604020202020204" pitchFamily="34" charset="0"/>
              <a:buChar char="•"/>
            </a:pPr>
            <a:r>
              <a:rPr lang="it-IT" altLang="it-IT" sz="2000" i="0" dirty="0" smtClean="0">
                <a:effectLst/>
                <a:latin typeface="Century" panose="02040604050505020304" pitchFamily="18" charset="0"/>
              </a:rPr>
              <a:t>si</a:t>
            </a:r>
            <a:r>
              <a:rPr lang="it-IT" altLang="it-IT" sz="2000" dirty="0" smtClean="0">
                <a:effectLst/>
                <a:latin typeface="Century" panose="02040604050505020304" pitchFamily="18" charset="0"/>
              </a:rPr>
              <a:t> lega facilmente </a:t>
            </a:r>
            <a:r>
              <a:rPr lang="it-IT" altLang="it-IT" sz="2000" i="0" dirty="0" smtClean="0">
                <a:effectLst/>
                <a:latin typeface="Century" panose="02040604050505020304" pitchFamily="18" charset="0"/>
              </a:rPr>
              <a:t>con materiali di costruzione (calce, gesso, cemento) e con alcuni polimeri (gomma, PVC).</a:t>
            </a:r>
            <a:endParaRPr lang="it-IT" sz="2000" dirty="0">
              <a:latin typeface="Century" panose="02040604050505020304" pitchFamily="18" charset="0"/>
            </a:endParaRPr>
          </a:p>
        </p:txBody>
      </p:sp>
      <p:sp>
        <p:nvSpPr>
          <p:cNvPr id="16" name="Rettangolo 15"/>
          <p:cNvSpPr/>
          <p:nvPr/>
        </p:nvSpPr>
        <p:spPr>
          <a:xfrm>
            <a:off x="-1" y="4759984"/>
            <a:ext cx="9132671" cy="1200329"/>
          </a:xfrm>
          <a:prstGeom prst="rect">
            <a:avLst/>
          </a:prstGeom>
        </p:spPr>
        <p:txBody>
          <a:bodyPr wrap="square">
            <a:spAutoFit/>
          </a:bodyPr>
          <a:lstStyle/>
          <a:p>
            <a:pPr>
              <a:spcBef>
                <a:spcPct val="0"/>
              </a:spcBef>
            </a:pPr>
            <a:r>
              <a:rPr lang="it-IT" altLang="it-IT" i="1" dirty="0">
                <a:solidFill>
                  <a:srgbClr val="004748"/>
                </a:solidFill>
                <a:effectLst>
                  <a:outerShdw blurRad="38100" dist="38100" dir="2700000" algn="tl">
                    <a:srgbClr val="C0C0C0"/>
                  </a:outerShdw>
                </a:effectLst>
                <a:latin typeface="Century" panose="02040604050505020304" pitchFamily="18" charset="0"/>
              </a:rPr>
              <a:t>La consistenza fibrosa dell’amianto è alla base delle sue ottime proprietà tecnologiche. In un cm lineare si possono affiancare circa 250 capelli umani, 1300 fibre di nylon e </a:t>
            </a:r>
            <a:r>
              <a:rPr lang="it-IT" altLang="it-IT" i="1" dirty="0" smtClean="0">
                <a:solidFill>
                  <a:srgbClr val="004748"/>
                </a:solidFill>
                <a:effectLst>
                  <a:outerShdw blurRad="38100" dist="38100" dir="2700000" algn="tl">
                    <a:srgbClr val="C0C0C0"/>
                  </a:outerShdw>
                </a:effectLst>
                <a:latin typeface="Century" panose="02040604050505020304" pitchFamily="18" charset="0"/>
              </a:rPr>
              <a:t>335’000 </a:t>
            </a:r>
            <a:r>
              <a:rPr lang="it-IT" altLang="it-IT" i="1" dirty="0">
                <a:solidFill>
                  <a:srgbClr val="004748"/>
                </a:solidFill>
                <a:effectLst>
                  <a:outerShdw blurRad="38100" dist="38100" dir="2700000" algn="tl">
                    <a:srgbClr val="C0C0C0"/>
                  </a:outerShdw>
                </a:effectLst>
                <a:latin typeface="Century" panose="02040604050505020304" pitchFamily="18" charset="0"/>
              </a:rPr>
              <a:t>fibre di amianto.</a:t>
            </a:r>
          </a:p>
          <a:p>
            <a:pPr>
              <a:spcBef>
                <a:spcPct val="0"/>
              </a:spcBef>
            </a:pPr>
            <a:endParaRPr lang="it-IT" altLang="it-IT" i="1" dirty="0">
              <a:solidFill>
                <a:srgbClr val="004748"/>
              </a:solidFill>
              <a:effectLst>
                <a:outerShdw blurRad="38100" dist="38100" dir="2700000" algn="tl">
                  <a:srgbClr val="C0C0C0"/>
                </a:outerShdw>
              </a:effectLst>
              <a:latin typeface="Century" panose="02040604050505020304" pitchFamily="18" charset="0"/>
            </a:endParaRPr>
          </a:p>
        </p:txBody>
      </p:sp>
      <p:pic>
        <p:nvPicPr>
          <p:cNvPr id="13" name="Picture 38" descr="capefi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676283"/>
            <a:ext cx="4248472" cy="2592558"/>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p:cNvSpPr txBox="1"/>
          <p:nvPr/>
        </p:nvSpPr>
        <p:spPr>
          <a:xfrm>
            <a:off x="2267744" y="4268841"/>
            <a:ext cx="4248472" cy="307777"/>
          </a:xfrm>
          <a:prstGeom prst="rect">
            <a:avLst/>
          </a:prstGeom>
          <a:noFill/>
        </p:spPr>
        <p:txBody>
          <a:bodyPr wrap="square" rtlCol="0" anchor="ctr">
            <a:spAutoFit/>
          </a:bodyPr>
          <a:lstStyle/>
          <a:p>
            <a:pPr algn="ctr"/>
            <a:r>
              <a:rPr lang="it-IT" sz="1400" i="1" dirty="0" smtClean="0">
                <a:solidFill>
                  <a:srgbClr val="00B050"/>
                </a:solidFill>
                <a:latin typeface="Century" panose="02040604050505020304" pitchFamily="18" charset="0"/>
              </a:rPr>
              <a:t>Confronto con capello umano</a:t>
            </a:r>
            <a:endParaRPr lang="it-IT" sz="1600" i="1" dirty="0">
              <a:solidFill>
                <a:srgbClr val="00B050"/>
              </a:solidFill>
              <a:latin typeface="Century" panose="02040604050505020304" pitchFamily="18" charset="0"/>
            </a:endParaRPr>
          </a:p>
        </p:txBody>
      </p:sp>
    </p:spTree>
    <p:extLst>
      <p:ext uri="{BB962C8B-B14F-4D97-AF65-F5344CB8AC3E}">
        <p14:creationId xmlns:p14="http://schemas.microsoft.com/office/powerpoint/2010/main" val="30738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3197</Words>
  <Application>Microsoft Office PowerPoint</Application>
  <PresentationFormat>Presentazione su schermo (4:3)</PresentationFormat>
  <Paragraphs>502</Paragraphs>
  <Slides>44</Slides>
  <Notes>1</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Tema di Office</vt:lpstr>
      <vt:lpstr>La contaminazione dei terreni e delle acque di falda: esperienze di ricerca e di campo Venerdì 7 Marzo 2014, Facoltà di Ingegneria, P.Le Tecchio, Aula Scipione Bobbio </vt:lpstr>
      <vt:lpstr>Indice</vt:lpstr>
      <vt:lpstr>Indice</vt:lpstr>
      <vt:lpstr>AIEA Onlus</vt:lpstr>
      <vt:lpstr>AIEA Onlus</vt:lpstr>
      <vt:lpstr>AIEA Onlus</vt:lpstr>
      <vt:lpstr>Indice</vt:lpstr>
      <vt:lpstr>Amianto</vt:lpstr>
      <vt:lpstr>Amianto</vt:lpstr>
      <vt:lpstr>Amianto</vt:lpstr>
      <vt:lpstr>Amianto</vt:lpstr>
      <vt:lpstr>Amianto</vt:lpstr>
      <vt:lpstr>Amianto</vt:lpstr>
      <vt:lpstr>Amianto</vt:lpstr>
      <vt:lpstr>Amianto</vt:lpstr>
      <vt:lpstr>Amianto</vt:lpstr>
      <vt:lpstr>Amianto</vt:lpstr>
      <vt:lpstr>Amianto</vt:lpstr>
      <vt:lpstr>Indice</vt:lpstr>
      <vt:lpstr>Contaminazione terreni e falde</vt:lpstr>
      <vt:lpstr>Contaminazione terreni e falde</vt:lpstr>
      <vt:lpstr>Contaminazione terreni e falde</vt:lpstr>
      <vt:lpstr>Contaminazione terreni e falde</vt:lpstr>
      <vt:lpstr>Contaminazione terreni e falde</vt:lpstr>
      <vt:lpstr>Contaminazione terreni e falde</vt:lpstr>
      <vt:lpstr>Contaminazione terreni e falde</vt:lpstr>
      <vt:lpstr>Indice</vt:lpstr>
      <vt:lpstr>Strumenti ed azioni per la bonifica</vt:lpstr>
      <vt:lpstr>Strumenti ed azioni per la bonifica</vt:lpstr>
      <vt:lpstr>Strumenti ed azioni per la bonifica</vt:lpstr>
      <vt:lpstr>Strumenti ed azioni per la bonifica</vt:lpstr>
      <vt:lpstr>Strumenti ed azioni per la bonifica</vt:lpstr>
      <vt:lpstr>Strumenti ed azioni per la bonifica</vt:lpstr>
      <vt:lpstr>Strumenti ed azioni per la bonifica</vt:lpstr>
      <vt:lpstr>Strumenti ed azioni per la bonifica</vt:lpstr>
      <vt:lpstr>Indice</vt:lpstr>
      <vt:lpstr>Casi Studio</vt:lpstr>
      <vt:lpstr>Casi Studio</vt:lpstr>
      <vt:lpstr>Casi Studio</vt:lpstr>
      <vt:lpstr>Casi Studio</vt:lpstr>
      <vt:lpstr>Casi Studio</vt:lpstr>
      <vt:lpstr>Casi Studio</vt:lpstr>
      <vt:lpstr>Casi Studio</vt:lpstr>
      <vt:lpstr>La contaminazione dei terreni e delle acque di falda: esperienze di ricerca e di campo Venerdì 7 Marzo 2014, Facoltà di Ingegneria, P.Le Tecchio, Aula Scipione Bobbio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Gabriele</dc:creator>
  <cp:lastModifiedBy>Gabriele</cp:lastModifiedBy>
  <cp:revision>54</cp:revision>
  <dcterms:created xsi:type="dcterms:W3CDTF">2014-03-03T12:01:11Z</dcterms:created>
  <dcterms:modified xsi:type="dcterms:W3CDTF">2014-03-06T15:21:57Z</dcterms:modified>
</cp:coreProperties>
</file>