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72" r:id="rId4"/>
    <p:sldId id="273" r:id="rId5"/>
    <p:sldId id="261" r:id="rId6"/>
    <p:sldId id="257" r:id="rId7"/>
    <p:sldId id="262" r:id="rId8"/>
    <p:sldId id="263" r:id="rId9"/>
    <p:sldId id="264" r:id="rId10"/>
    <p:sldId id="266" r:id="rId11"/>
    <p:sldId id="270" r:id="rId12"/>
    <p:sldId id="259" r:id="rId13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21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3DB07-6664-417B-B40E-F0C943667FD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1C70-590E-4E32-9DBB-8E0A50383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E006D-6DB8-452D-9663-6DCBDF50CF34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AFE49-E6CC-45AC-8C5B-2881244C4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AFE49-E6CC-45AC-8C5B-2881244C403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AFE49-E6CC-45AC-8C5B-2881244C403C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AFE49-E6CC-45AC-8C5B-2881244C403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AFE49-E6CC-45AC-8C5B-2881244C403C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B398-D266-4153-84D9-8BDB450FB1EB}" type="datetimeFigureOut">
              <a:rPr lang="it-IT" smtClean="0"/>
              <a:pPr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D7A-CB88-48C9-86BB-8BE5D30B2F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it-IT" sz="6000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Confronto tra lungo e corto sopravviventi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390099" cy="324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260640"/>
          <a:ext cx="8748466" cy="6192696"/>
        </p:xfrm>
        <a:graphic>
          <a:graphicData uri="http://schemas.openxmlformats.org/drawingml/2006/table">
            <a:tbl>
              <a:tblPr/>
              <a:tblGrid>
                <a:gridCol w="3152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ANALISI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UNIVARIATA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ANALISI MULTIVARIATA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Variabili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Hazard</a:t>
                      </a: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Ratio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(95% IC)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p-value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Hazard</a:t>
                      </a: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Ratio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95% IC)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p-value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Sesso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Rif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 Maschio)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Femmina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0.91 (0.8-0.99)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0.87 (0.8-0.95)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0.004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Classi di età 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Rif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65-74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0-54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0.69 (0.6-0.8)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0.73 (0.6-0.8)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0.87 (0.8-0.97)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0.91 (0.8-1.0)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1.54 (1.4-1.7)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1.36 (1.2-1.5)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Istotipo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del </a:t>
                      </a:r>
                      <a:r>
                        <a:rPr lang="it-IT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MPMs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Rif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Epitelioide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it-IT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Mesotelioma NAS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1.30 (1.2-1.5)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1.11 (0.97-1.3)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0.115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Mesotelioma Fibroso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1.54 (1.3-1.8)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1.40 (1.2-1.6)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Mesotelioma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Bifasico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1.67 (1.5-1.9)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1.77 (1.5-2.0)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TNM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Clinico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Rif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T1/T2, N0/N1 e M0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b="1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T3, N0/N1/N2 e M0 o T1/T2, N2  e M0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1.15 (1.0-1.3)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0.019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1.47 (1.2-1.8)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T4 o M1 o N3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1.48 (1.3-1.7)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1.80 (1.5-2.2)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missing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1.26 (1.1-1.4)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1.07 (0.9-1.3)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0.4805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Trattamento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Rif</a:t>
                      </a:r>
                      <a:r>
                        <a:rPr lang="it-IT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 Chemioterapia)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Solo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chirurgia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0.81 (0.7-0.9)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0.049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0.90 (0.7-1.1)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0.386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Bimodale/ multimodale </a:t>
                      </a: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0.66 (0.6-0.8)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0.83 (0.7-0.99)</a:t>
                      </a: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0.033</a:t>
                      </a: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Nessuno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/ solo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BSC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1.51 (1.4-1.7)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1.31 (1.1-1.5)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missing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1.11 (0.9-1.5)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0.135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1.09 (0.8-1.5)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0.600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Imaging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diagnostica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(Rif: Solo RX)</a:t>
                      </a:r>
                      <a:endParaRPr lang="it-IT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>
                        <a:latin typeface="Calibri"/>
                        <a:ea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Almeno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un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esame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(PET, TAC e RMN)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0.79 (0.7-0.9)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0.003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0.93 (0.8-1.2)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0.441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Nessuno/</a:t>
                      </a:r>
                      <a:r>
                        <a:rPr lang="it-IT" sz="1200" dirty="0" err="1">
                          <a:latin typeface="Calibri"/>
                          <a:ea typeface="Calibri"/>
                          <a:cs typeface="Times New Roman"/>
                        </a:rPr>
                        <a:t>missing</a:t>
                      </a: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1234" marR="3123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1.03(0.8-1.4)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0.83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1.07 (0.9-1.3)</a:t>
                      </a:r>
                    </a:p>
                  </a:txBody>
                  <a:tcPr marL="31234" marR="31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0.656</a:t>
                      </a:r>
                    </a:p>
                  </a:txBody>
                  <a:tcPr marL="31234" marR="312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nostro studio  </a:t>
            </a:r>
            <a:r>
              <a:rPr lang="it-IT" b="1" dirty="0">
                <a:solidFill>
                  <a:srgbClr val="FFC000"/>
                </a:solidFill>
              </a:rPr>
              <a:t>conferma</a:t>
            </a:r>
            <a:r>
              <a:rPr lang="it-IT" dirty="0"/>
              <a:t> il valore prognostico di sesso, età, istologia, stadio e trattamento che emerge in letteratura</a:t>
            </a:r>
          </a:p>
          <a:p>
            <a:r>
              <a:rPr lang="it-IT" dirty="0"/>
              <a:t>Punto di forza: raccolta di </a:t>
            </a:r>
            <a:r>
              <a:rPr lang="it-IT" b="1" dirty="0">
                <a:solidFill>
                  <a:srgbClr val="FFC000"/>
                </a:solidFill>
              </a:rPr>
              <a:t>molte informazioni </a:t>
            </a:r>
            <a:r>
              <a:rPr lang="it-IT" dirty="0"/>
              <a:t>che permettono di stimare un modello completo</a:t>
            </a:r>
          </a:p>
          <a:p>
            <a:pPr algn="ctr">
              <a:buNone/>
            </a:pPr>
            <a:r>
              <a:rPr lang="it-IT" sz="4400" dirty="0"/>
              <a:t>Prossimamente: </a:t>
            </a:r>
          </a:p>
          <a:p>
            <a:r>
              <a:rPr lang="it-IT" dirty="0"/>
              <a:t>Faremo delle analisi utilizzando anche il volume dell’</a:t>
            </a:r>
            <a:r>
              <a:rPr lang="it-IT" b="1" dirty="0">
                <a:solidFill>
                  <a:srgbClr val="FFC000"/>
                </a:solidFill>
              </a:rPr>
              <a:t>ospedale di trattamento</a:t>
            </a:r>
            <a:r>
              <a:rPr lang="it-IT" dirty="0"/>
              <a:t> e di </a:t>
            </a:r>
            <a:r>
              <a:rPr lang="it-IT" b="1" dirty="0">
                <a:solidFill>
                  <a:srgbClr val="FFC000"/>
                </a:solidFill>
              </a:rPr>
              <a:t>diagnosi</a:t>
            </a:r>
          </a:p>
          <a:p>
            <a:r>
              <a:rPr lang="it-IT" dirty="0"/>
              <a:t>Nuove idee di analisi per meglio sfruttare la quantità di dati disponibili.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Volume del tumore (TAC)e possibile associazione con la prognosi.</a:t>
            </a:r>
            <a:br>
              <a:rPr lang="it-IT" dirty="0"/>
            </a:br>
            <a:r>
              <a:rPr lang="it-IT" dirty="0"/>
              <a:t> </a:t>
            </a:r>
            <a:r>
              <a:rPr lang="it-IT" sz="3100" dirty="0"/>
              <a:t>Richiesta data di follow-up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43808" y="2492896"/>
          <a:ext cx="3465452" cy="2458816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6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RESIDENZA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Num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LAZIO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EMILIA ROMAGNA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LOMBARDIA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3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1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TRENTO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6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SICILIA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UMBRIA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9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di incidenza : 2002-2010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627784" y="2636912"/>
          <a:ext cx="4013999" cy="1450820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1196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Lungo sopravvivente</a:t>
            </a:r>
            <a:r>
              <a:rPr lang="it-IT" sz="2400" dirty="0"/>
              <a:t>: </a:t>
            </a:r>
          </a:p>
          <a:p>
            <a:pPr algn="ctr"/>
            <a:r>
              <a:rPr lang="it-IT" sz="2400" dirty="0"/>
              <a:t>chi sopravvive più di tre anni dalla diagnosi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627784" y="50851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popolazione: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283968" y="4797152"/>
            <a:ext cx="20882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48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11%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Anno di diagnosi 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7584" y="162880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03648" y="1556792"/>
          <a:ext cx="5919317" cy="4152498"/>
        </p:xfrm>
        <a:graphic>
          <a:graphicData uri="http://schemas.openxmlformats.org/drawingml/2006/table">
            <a:tbl>
              <a:tblPr/>
              <a:tblGrid>
                <a:gridCol w="156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513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764707"/>
          <a:ext cx="5688632" cy="6048669"/>
        </p:xfrm>
        <a:graphic>
          <a:graphicData uri="http://schemas.openxmlformats.org/drawingml/2006/table">
            <a:tbl>
              <a:tblPr/>
              <a:tblGrid>
                <a:gridCol w="1264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59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Trento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Veneto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Lombardia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Piemonte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Liguria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Toscana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Emilia Romagna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Marche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Umbria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Lazio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Campania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Sicilia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563888" y="0"/>
            <a:ext cx="2010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latin typeface="+mj-lt"/>
                <a:ea typeface="+mj-ea"/>
                <a:cs typeface="+mj-cs"/>
              </a:rPr>
              <a:t>Regioni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Sesso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051721" y="2060848"/>
          <a:ext cx="5094120" cy="2546930"/>
        </p:xfrm>
        <a:graphic>
          <a:graphicData uri="http://schemas.openxmlformats.org/drawingml/2006/table">
            <a:tbl>
              <a:tblPr/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Maschio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Femmina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Classi di età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95736" y="1412776"/>
          <a:ext cx="5022112" cy="4171131"/>
        </p:xfrm>
        <a:graphic>
          <a:graphicData uri="http://schemas.openxmlformats.org/drawingml/2006/table">
            <a:tbl>
              <a:tblPr/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801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&lt;=54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55-64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&gt;=75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3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58052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Età media dei lungo sopravviventi: 65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Età media dei corto sopravviventi:69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Istologia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115616" y="1196752"/>
          <a:ext cx="6984775" cy="5277288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Epitelioide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80.8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2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Mesotelioma NAS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Bifasico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Fibroso /Sarcomatoide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Mancante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Stadio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115616" y="1340768"/>
          <a:ext cx="6840760" cy="4288059"/>
        </p:xfrm>
        <a:graphic>
          <a:graphicData uri="http://schemas.openxmlformats.org/drawingml/2006/table">
            <a:tbl>
              <a:tblPr/>
              <a:tblGrid>
                <a:gridCol w="1877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localizzato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7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localmente 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missing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Trattamento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83568" y="692696"/>
          <a:ext cx="8136904" cy="5588868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657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Corto sopravviventi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Lungo sopravviventi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nessun trattamento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21. 9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74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solo chirurgia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solo chemioterapia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75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chirurgia e chemioterapia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15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multimodale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missing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741</Words>
  <Application>Microsoft Office PowerPoint</Application>
  <PresentationFormat>Presentazione su schermo (4:3)</PresentationFormat>
  <Paragraphs>430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di Office</vt:lpstr>
      <vt:lpstr>Confronto tra lungo e corto sopravviventi</vt:lpstr>
      <vt:lpstr>Presentazione standard di PowerPoint</vt:lpstr>
      <vt:lpstr>Anno di diagnosi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Conclusioni:</vt:lpstr>
      <vt:lpstr> Volume del tumore (TAC)e possibile associazione con la prognosi.  Richiesta data di 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bottalaura</dc:creator>
  <cp:lastModifiedBy>FULVIO AURORA</cp:lastModifiedBy>
  <cp:revision>52</cp:revision>
  <dcterms:created xsi:type="dcterms:W3CDTF">2016-03-14T13:47:32Z</dcterms:created>
  <dcterms:modified xsi:type="dcterms:W3CDTF">2016-03-16T21:55:58Z</dcterms:modified>
</cp:coreProperties>
</file>