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28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2" r:id="rId17"/>
    <p:sldId id="271" r:id="rId18"/>
    <p:sldId id="273" r:id="rId19"/>
    <p:sldId id="279" r:id="rId20"/>
    <p:sldId id="278" r:id="rId21"/>
    <p:sldId id="276" r:id="rId22"/>
    <p:sldId id="277" r:id="rId23"/>
    <p:sldId id="274" r:id="rId24"/>
    <p:sldId id="275" r:id="rId25"/>
    <p:sldId id="284" r:id="rId26"/>
    <p:sldId id="283" r:id="rId27"/>
    <p:sldId id="285" r:id="rId28"/>
    <p:sldId id="281" r:id="rId29"/>
    <p:sldId id="282" r:id="rId30"/>
  </p:sldIdLst>
  <p:sldSz cx="9144000" cy="6858000" type="screen4x3"/>
  <p:notesSz cx="666908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ume_Marzo2016\Tabelle_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ume_Marzo2016\Sopravvivenz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ramaannalisa\Impostazioni%20locali\Temporary%20Internet%20Files\Content.Outlook\QHH9V50P\Sopravvivenze%20(2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tramaannalisa\Impostazioni%20locali\Temporary%20Internet%20Files\Content.Outlook\QHH9V50P\Sopravvivenze%20(2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tramaannalisa\Impostazioni%20locali\Temporary%20Internet%20Files\Content.Outlook\QHH9V50P\Sopravvivenze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ramaannalisa\Impostazioni%20locali\Temporary%20Internet%20Files\Content.Outlook\QHH9V50P\Sopravvivenz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452910297977521E-2"/>
          <c:y val="3.7511665208515649E-2"/>
          <c:w val="0.89528711948389683"/>
          <c:h val="0.82515440452755906"/>
        </c:manualLayout>
      </c:layout>
      <c:scatterChart>
        <c:scatterStyle val="lineMarker"/>
        <c:varyColors val="0"/>
        <c:ser>
          <c:idx val="0"/>
          <c:order val="0"/>
          <c:tx>
            <c:v>Non stadiati</c:v>
          </c:tx>
          <c:xVal>
            <c:numRef>
              <c:f>'NON STADIATI '!$S$4:$S$12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'NON STADIATI '!$W$4:$W$12</c:f>
              <c:numCache>
                <c:formatCode>General</c:formatCode>
                <c:ptCount val="9"/>
                <c:pt idx="0">
                  <c:v>1</c:v>
                </c:pt>
                <c:pt idx="1">
                  <c:v>0.53970000000000029</c:v>
                </c:pt>
                <c:pt idx="2">
                  <c:v>0.30160000000000015</c:v>
                </c:pt>
                <c:pt idx="3">
                  <c:v>0.23280000000000001</c:v>
                </c:pt>
                <c:pt idx="4">
                  <c:v>0.13170000000000001</c:v>
                </c:pt>
                <c:pt idx="5">
                  <c:v>9.2900000000000024E-2</c:v>
                </c:pt>
                <c:pt idx="6">
                  <c:v>8.0500000000000058E-2</c:v>
                </c:pt>
                <c:pt idx="7">
                  <c:v>5.6000000000000022E-2</c:v>
                </c:pt>
                <c:pt idx="8">
                  <c:v>4.7700000000000034E-2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0FB-4E15-BC04-E21588F8101E}"/>
            </c:ext>
          </c:extLst>
        </c:ser>
        <c:ser>
          <c:idx val="1"/>
          <c:order val="1"/>
          <c:tx>
            <c:v>Stadiati</c:v>
          </c:tx>
          <c:xVal>
            <c:numRef>
              <c:f>'NON STADIATI '!$S$4:$S$12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xVal>
          <c:yVal>
            <c:numRef>
              <c:f>'NON STADIATI '!$W$23:$W$31</c:f>
              <c:numCache>
                <c:formatCode>General</c:formatCode>
                <c:ptCount val="9"/>
                <c:pt idx="0">
                  <c:v>1</c:v>
                </c:pt>
                <c:pt idx="1">
                  <c:v>0.60329999999999995</c:v>
                </c:pt>
                <c:pt idx="2">
                  <c:v>0.37470000000000014</c:v>
                </c:pt>
                <c:pt idx="3">
                  <c:v>0.29670000000000002</c:v>
                </c:pt>
                <c:pt idx="4">
                  <c:v>0.19670000000000012</c:v>
                </c:pt>
                <c:pt idx="5">
                  <c:v>0.13500000000000001</c:v>
                </c:pt>
                <c:pt idx="6">
                  <c:v>9.8000000000000101E-2</c:v>
                </c:pt>
                <c:pt idx="7">
                  <c:v>7.9600000000000046E-2</c:v>
                </c:pt>
                <c:pt idx="8">
                  <c:v>6.040000000000003E-2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0FB-4E15-BC04-E21588F81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030784"/>
        <c:axId val="61032320"/>
      </c:scatterChart>
      <c:valAx>
        <c:axId val="6103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 Narrow" pitchFamily="34" charset="0"/>
              </a:defRPr>
            </a:pPr>
            <a:endParaRPr lang="it-IT"/>
          </a:p>
        </c:txPr>
        <c:crossAx val="61032320"/>
        <c:crosses val="autoZero"/>
        <c:crossBetween val="midCat"/>
      </c:valAx>
      <c:valAx>
        <c:axId val="61032320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 Narrow" pitchFamily="34" charset="0"/>
              </a:defRPr>
            </a:pPr>
            <a:endParaRPr lang="it-IT"/>
          </a:p>
        </c:txPr>
        <c:crossAx val="610307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7485981308411305"/>
          <c:y val="1.5507773066828206E-3"/>
          <c:w val="0.42514018691588801"/>
          <c:h val="0.18279571303587061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800">
              <a:latin typeface="Arial Narrow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197100362454753E-2"/>
          <c:y val="4.4044483663679947E-2"/>
          <c:w val="0.87677115360580005"/>
          <c:h val="0.84613268169065059"/>
        </c:manualLayout>
      </c:layout>
      <c:scatterChart>
        <c:scatterStyle val="lineMarker"/>
        <c:varyColors val="0"/>
        <c:ser>
          <c:idx val="0"/>
          <c:order val="0"/>
          <c:tx>
            <c:v>Localizzato</c:v>
          </c:tx>
          <c:xVal>
            <c:numRef>
              <c:f>Foglio1!$B$5:$B$10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Foglio1!$F$5:$F$11</c:f>
              <c:numCache>
                <c:formatCode>General</c:formatCode>
                <c:ptCount val="7"/>
                <c:pt idx="0">
                  <c:v>1</c:v>
                </c:pt>
                <c:pt idx="1">
                  <c:v>0.65830000000000033</c:v>
                </c:pt>
                <c:pt idx="2">
                  <c:v>0.42390000000000017</c:v>
                </c:pt>
                <c:pt idx="3">
                  <c:v>0.33470000000000016</c:v>
                </c:pt>
                <c:pt idx="4">
                  <c:v>0.221</c:v>
                </c:pt>
                <c:pt idx="5">
                  <c:v>0.15560000000000004</c:v>
                </c:pt>
                <c:pt idx="6">
                  <c:v>0.11459999999999998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089-41A2-9438-A65E1B05DC35}"/>
            </c:ext>
          </c:extLst>
        </c:ser>
        <c:ser>
          <c:idx val="1"/>
          <c:order val="1"/>
          <c:tx>
            <c:v>Localmente Avanzato</c:v>
          </c:tx>
          <c:xVal>
            <c:numRef>
              <c:f>Foglio1!$B$5:$B$10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Foglio1!$F$19:$F$24</c:f>
              <c:numCache>
                <c:formatCode>General</c:formatCode>
                <c:ptCount val="6"/>
                <c:pt idx="0">
                  <c:v>1</c:v>
                </c:pt>
                <c:pt idx="1">
                  <c:v>0.60450000000000004</c:v>
                </c:pt>
                <c:pt idx="2">
                  <c:v>0.36620000000000008</c:v>
                </c:pt>
                <c:pt idx="3">
                  <c:v>0.29600000000000021</c:v>
                </c:pt>
                <c:pt idx="4">
                  <c:v>0.19020000000000001</c:v>
                </c:pt>
                <c:pt idx="5">
                  <c:v>0.1203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089-41A2-9438-A65E1B05DC35}"/>
            </c:ext>
          </c:extLst>
        </c:ser>
        <c:ser>
          <c:idx val="2"/>
          <c:order val="2"/>
          <c:tx>
            <c:v>Avanzato</c:v>
          </c:tx>
          <c:xVal>
            <c:numRef>
              <c:f>Foglio1!$B$5:$B$10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Foglio1!$F$33:$F$38</c:f>
              <c:numCache>
                <c:formatCode>General</c:formatCode>
                <c:ptCount val="6"/>
                <c:pt idx="0">
                  <c:v>1</c:v>
                </c:pt>
                <c:pt idx="1">
                  <c:v>0.4551</c:v>
                </c:pt>
                <c:pt idx="2">
                  <c:v>0.25840000000000002</c:v>
                </c:pt>
                <c:pt idx="3">
                  <c:v>0.20169999999999999</c:v>
                </c:pt>
                <c:pt idx="4">
                  <c:v>0.13869999999999999</c:v>
                </c:pt>
                <c:pt idx="5">
                  <c:v>9.2100000000000001E-2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089-41A2-9438-A65E1B05DC35}"/>
            </c:ext>
          </c:extLst>
        </c:ser>
        <c:ser>
          <c:idx val="3"/>
          <c:order val="3"/>
          <c:tx>
            <c:v>Mancante</c:v>
          </c:tx>
          <c:xVal>
            <c:numRef>
              <c:f>Foglio1!$B$5:$B$10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xVal>
          <c:yVal>
            <c:numRef>
              <c:f>Foglio1!$F$45:$F$50</c:f>
              <c:numCache>
                <c:formatCode>General</c:formatCode>
                <c:ptCount val="6"/>
                <c:pt idx="0">
                  <c:v>1</c:v>
                </c:pt>
                <c:pt idx="1">
                  <c:v>0.55900000000000005</c:v>
                </c:pt>
                <c:pt idx="2">
                  <c:v>0.31080000000000024</c:v>
                </c:pt>
                <c:pt idx="3">
                  <c:v>0.24100000000000008</c:v>
                </c:pt>
                <c:pt idx="4">
                  <c:v>0.14169999999999999</c:v>
                </c:pt>
                <c:pt idx="5">
                  <c:v>0.10160000000000002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089-41A2-9438-A65E1B05D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882368"/>
        <c:axId val="61883904"/>
      </c:scatterChart>
      <c:valAx>
        <c:axId val="6188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 Narrow" pitchFamily="34" charset="0"/>
              </a:defRPr>
            </a:pPr>
            <a:endParaRPr lang="it-IT"/>
          </a:p>
        </c:txPr>
        <c:crossAx val="61883904"/>
        <c:crosses val="autoZero"/>
        <c:crossBetween val="midCat"/>
      </c:valAx>
      <c:valAx>
        <c:axId val="61883904"/>
        <c:scaling>
          <c:orientation val="minMax"/>
          <c:max val="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 Narrow" pitchFamily="34" charset="0"/>
              </a:defRPr>
            </a:pPr>
            <a:endParaRPr lang="it-IT"/>
          </a:p>
        </c:txPr>
        <c:crossAx val="6188236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37221597300338"/>
          <c:y val="7.3362242763132884E-2"/>
          <c:w val="0.29611911011123609"/>
          <c:h val="0.32670558421576634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2000">
              <a:latin typeface="Arial Narrow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869685039370079"/>
          <c:y val="0.12037037037037036"/>
          <c:w val="0.83551159230096239"/>
          <c:h val="0.763649752114319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'trt by stadio '!$D$70</c:f>
              <c:strCache>
                <c:ptCount val="1"/>
                <c:pt idx="0">
                  <c:v>nessun trattamento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'!$F$71:$F$73</c:f>
                <c:numCache>
                  <c:formatCode>General</c:formatCode>
                  <c:ptCount val="3"/>
                  <c:pt idx="0">
                    <c:v>3.1200000000000006E-2</c:v>
                  </c:pt>
                  <c:pt idx="1">
                    <c:v>4.4299999999999978E-2</c:v>
                  </c:pt>
                  <c:pt idx="2">
                    <c:v>5.0300000000000011E-2</c:v>
                  </c:pt>
                </c:numCache>
              </c:numRef>
            </c:plus>
            <c:minus>
              <c:numRef>
                <c:f>'trt by stadio '!$E$71:$E$73</c:f>
                <c:numCache>
                  <c:formatCode>General</c:formatCode>
                  <c:ptCount val="3"/>
                  <c:pt idx="0">
                    <c:v>2.5300000000000003E-2</c:v>
                  </c:pt>
                  <c:pt idx="1">
                    <c:v>4.1599999999999998E-2</c:v>
                  </c:pt>
                  <c:pt idx="2">
                    <c:v>5.2400000000000002E-2</c:v>
                  </c:pt>
                </c:numCache>
              </c:numRef>
            </c:minus>
          </c:errBars>
          <c:cat>
            <c:strRef>
              <c:f>'trt by stadio '!$C$71:$C$73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'!$D$71:$D$73</c:f>
              <c:numCache>
                <c:formatCode>General</c:formatCode>
                <c:ptCount val="3"/>
                <c:pt idx="0">
                  <c:v>8.14E-2</c:v>
                </c:pt>
                <c:pt idx="1">
                  <c:v>0.22650000000000001</c:v>
                </c:pt>
                <c:pt idx="2">
                  <c:v>0.48070000000000002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93-4D21-8DC6-AC42F2A82F00}"/>
            </c:ext>
          </c:extLst>
        </c:ser>
        <c:ser>
          <c:idx val="1"/>
          <c:order val="1"/>
          <c:tx>
            <c:strRef>
              <c:f>'trt by stadio '!$G$70</c:f>
              <c:strCache>
                <c:ptCount val="1"/>
                <c:pt idx="0">
                  <c:v>solo intervento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'!$I$71:$I$73</c:f>
                <c:numCache>
                  <c:formatCode>General</c:formatCode>
                  <c:ptCount val="3"/>
                  <c:pt idx="0">
                    <c:v>3.5000000000000003E-2</c:v>
                  </c:pt>
                  <c:pt idx="1">
                    <c:v>4.2999999999999983E-2</c:v>
                  </c:pt>
                  <c:pt idx="2">
                    <c:v>3.8300000000000001E-2</c:v>
                  </c:pt>
                </c:numCache>
              </c:numRef>
            </c:plus>
            <c:minus>
              <c:numRef>
                <c:f>'trt by stadio '!$H$71:$H$73</c:f>
                <c:numCache>
                  <c:formatCode>General</c:formatCode>
                  <c:ptCount val="3"/>
                  <c:pt idx="0">
                    <c:v>3.1799999999999995E-2</c:v>
                  </c:pt>
                  <c:pt idx="1">
                    <c:v>4.2399999999999993E-2</c:v>
                  </c:pt>
                  <c:pt idx="2">
                    <c:v>4.3100000000000027E-2</c:v>
                  </c:pt>
                </c:numCache>
              </c:numRef>
            </c:minus>
          </c:errBars>
          <c:cat>
            <c:strRef>
              <c:f>'trt by stadio '!$C$71:$C$73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'!$G$71:$G$73</c:f>
              <c:numCache>
                <c:formatCode>General</c:formatCode>
                <c:ptCount val="3"/>
                <c:pt idx="0">
                  <c:v>0.21870000000000001</c:v>
                </c:pt>
                <c:pt idx="1">
                  <c:v>0.4587</c:v>
                </c:pt>
                <c:pt idx="2">
                  <c:v>0.68810000000000004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93-4D21-8DC6-AC42F2A82F00}"/>
            </c:ext>
          </c:extLst>
        </c:ser>
        <c:ser>
          <c:idx val="2"/>
          <c:order val="2"/>
          <c:tx>
            <c:strRef>
              <c:f>'trt by stadio '!$J$70</c:f>
              <c:strCache>
                <c:ptCount val="1"/>
                <c:pt idx="0">
                  <c:v>solo chemioterpia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'!$L$71:$L$73</c:f>
                <c:numCache>
                  <c:formatCode>General</c:formatCode>
                  <c:ptCount val="3"/>
                  <c:pt idx="0">
                    <c:v>8.1699999999999995E-2</c:v>
                  </c:pt>
                  <c:pt idx="1">
                    <c:v>9.0200000000000058E-2</c:v>
                  </c:pt>
                  <c:pt idx="2">
                    <c:v>7.7899999999999969E-2</c:v>
                  </c:pt>
                </c:numCache>
              </c:numRef>
            </c:plus>
            <c:minus>
              <c:numRef>
                <c:f>'trt by stadio '!$K$71:$K$73</c:f>
                <c:numCache>
                  <c:formatCode>General</c:formatCode>
                  <c:ptCount val="3"/>
                  <c:pt idx="0">
                    <c:v>7.2200000000000014E-2</c:v>
                  </c:pt>
                  <c:pt idx="1">
                    <c:v>9.5399999999999985E-2</c:v>
                  </c:pt>
                  <c:pt idx="2">
                    <c:v>9.6100000000000074E-2</c:v>
                  </c:pt>
                </c:numCache>
              </c:numRef>
            </c:minus>
          </c:errBars>
          <c:cat>
            <c:strRef>
              <c:f>'trt by stadio '!$C$71:$C$73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'!$J$71:$J$73</c:f>
              <c:numCache>
                <c:formatCode>General</c:formatCode>
                <c:ptCount val="3"/>
                <c:pt idx="0">
                  <c:v>0.15970000000000001</c:v>
                </c:pt>
                <c:pt idx="1">
                  <c:v>0.33</c:v>
                </c:pt>
                <c:pt idx="2">
                  <c:v>0.72260000000000002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93-4D21-8DC6-AC42F2A82F00}"/>
            </c:ext>
          </c:extLst>
        </c:ser>
        <c:ser>
          <c:idx val="3"/>
          <c:order val="3"/>
          <c:tx>
            <c:strRef>
              <c:f>'trt by stadio '!$M$70</c:f>
              <c:strCache>
                <c:ptCount val="1"/>
                <c:pt idx="0">
                  <c:v>bimodale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'!$O$71:$O$73</c:f>
                <c:numCache>
                  <c:formatCode>General</c:formatCode>
                  <c:ptCount val="3"/>
                  <c:pt idx="0">
                    <c:v>6.1299999999999993E-2</c:v>
                  </c:pt>
                  <c:pt idx="1">
                    <c:v>6.6599999999999993E-2</c:v>
                  </c:pt>
                  <c:pt idx="2">
                    <c:v>4.5300000000000007E-2</c:v>
                  </c:pt>
                </c:numCache>
              </c:numRef>
            </c:plus>
            <c:minus>
              <c:numRef>
                <c:f>'trt by stadio '!$N$71:$N$73</c:f>
                <c:numCache>
                  <c:formatCode>General</c:formatCode>
                  <c:ptCount val="3"/>
                  <c:pt idx="0">
                    <c:v>5.6799999999999989E-2</c:v>
                  </c:pt>
                  <c:pt idx="1">
                    <c:v>7.0299999999999974E-2</c:v>
                  </c:pt>
                  <c:pt idx="2">
                    <c:v>5.9199999999999919E-2</c:v>
                  </c:pt>
                </c:numCache>
              </c:numRef>
            </c:minus>
          </c:errBars>
          <c:cat>
            <c:strRef>
              <c:f>'trt by stadio '!$C$71:$C$73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'!$M$71:$M$73</c:f>
              <c:numCache>
                <c:formatCode>General</c:formatCode>
                <c:ptCount val="3"/>
                <c:pt idx="0">
                  <c:v>0.2412</c:v>
                </c:pt>
                <c:pt idx="1">
                  <c:v>0.4879</c:v>
                </c:pt>
                <c:pt idx="2">
                  <c:v>0.82799999999999996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93-4D21-8DC6-AC42F2A82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52384"/>
        <c:axId val="51159808"/>
      </c:barChart>
      <c:catAx>
        <c:axId val="511523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1159808"/>
        <c:crosses val="autoZero"/>
        <c:auto val="1"/>
        <c:lblAlgn val="ctr"/>
        <c:lblOffset val="100"/>
        <c:noMultiLvlLbl val="0"/>
      </c:catAx>
      <c:valAx>
        <c:axId val="5115980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5115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948313811602726"/>
          <c:y val="0.52581729367162433"/>
          <c:w val="0.23997922134733168"/>
          <c:h val="0.31873578302712174"/>
        </c:manualLayout>
      </c:layout>
      <c:overlay val="0"/>
      <c:spPr>
        <a:solidFill>
          <a:sysClr val="window" lastClr="000000"/>
        </a:solidFill>
      </c:spPr>
    </c:legend>
    <c:plotVisOnly val="1"/>
    <c:dispBlanksAs val="gap"/>
    <c:showDLblsOverMax val="0"/>
  </c:chart>
  <c:txPr>
    <a:bodyPr/>
    <a:lstStyle/>
    <a:p>
      <a:pPr>
        <a:defRPr>
          <a:latin typeface="Arial Narrow" pitchFamily="34" charset="0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491894395553554E-2"/>
          <c:y val="8.7299675775822136E-2"/>
          <c:w val="0.84583757912613866"/>
          <c:h val="0.818966728423652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'trt by stadio '!$N$84</c:f>
              <c:strCache>
                <c:ptCount val="1"/>
                <c:pt idx="0">
                  <c:v>nessun trattamento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'!$P$85:$P$87</c:f>
                <c:numCache>
                  <c:formatCode>General</c:formatCode>
                  <c:ptCount val="3"/>
                  <c:pt idx="0">
                    <c:v>7.1599999999999997E-2</c:v>
                  </c:pt>
                  <c:pt idx="1">
                    <c:v>5.57E-2</c:v>
                  </c:pt>
                  <c:pt idx="2">
                    <c:v>4.4999999999999998E-2</c:v>
                  </c:pt>
                </c:numCache>
              </c:numRef>
            </c:plus>
            <c:minus>
              <c:numRef>
                <c:f>'trt by stadio '!$O$85:$O$87</c:f>
                <c:numCache>
                  <c:formatCode>General</c:formatCode>
                  <c:ptCount val="3"/>
                  <c:pt idx="0">
                    <c:v>6.83E-2</c:v>
                  </c:pt>
                  <c:pt idx="1">
                    <c:v>4.4600000000000001E-2</c:v>
                  </c:pt>
                  <c:pt idx="2">
                    <c:v>3.0699999999999998E-2</c:v>
                  </c:pt>
                </c:numCache>
              </c:numRef>
            </c:minus>
          </c:errBars>
          <c:cat>
            <c:strRef>
              <c:f>'trt by stadio '!$M$85:$M$87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'!$N$85:$N$87</c:f>
              <c:numCache>
                <c:formatCode>General</c:formatCode>
                <c:ptCount val="3"/>
                <c:pt idx="0">
                  <c:v>6.2899999999999998E-2</c:v>
                </c:pt>
                <c:pt idx="1">
                  <c:v>0.1195</c:v>
                </c:pt>
                <c:pt idx="2">
                  <c:v>0.2893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78-4EAF-B456-8984AFFB831E}"/>
            </c:ext>
          </c:extLst>
        </c:ser>
        <c:ser>
          <c:idx val="1"/>
          <c:order val="1"/>
          <c:tx>
            <c:strRef>
              <c:f>'trt by stadio '!$Q$84</c:f>
              <c:strCache>
                <c:ptCount val="1"/>
                <c:pt idx="0">
                  <c:v>solo intervento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'!$S$85:$S$87</c:f>
                <c:numCache>
                  <c:formatCode>General</c:formatCode>
                  <c:ptCount val="3"/>
                  <c:pt idx="0">
                    <c:v>0.1618</c:v>
                  </c:pt>
                  <c:pt idx="1">
                    <c:v>0.19939999999999997</c:v>
                  </c:pt>
                  <c:pt idx="2">
                    <c:v>0.16900000000000004</c:v>
                  </c:pt>
                </c:numCache>
              </c:numRef>
            </c:plus>
            <c:minus>
              <c:numRef>
                <c:f>'trt by stadio '!$R$85:$R$87</c:f>
                <c:numCache>
                  <c:formatCode>General</c:formatCode>
                  <c:ptCount val="3"/>
                  <c:pt idx="0">
                    <c:v>4.9399999999999999E-2</c:v>
                  </c:pt>
                  <c:pt idx="1">
                    <c:v>0.19750000000000001</c:v>
                  </c:pt>
                  <c:pt idx="2">
                    <c:v>0.23819999999999997</c:v>
                  </c:pt>
                </c:numCache>
              </c:numRef>
            </c:minus>
          </c:errBars>
          <c:cat>
            <c:strRef>
              <c:f>'trt by stadio '!$M$85:$M$87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'!$Q$85:$Q$87</c:f>
              <c:numCache>
                <c:formatCode>General</c:formatCode>
                <c:ptCount val="3"/>
                <c:pt idx="0">
                  <c:v>0.21490000000000001</c:v>
                </c:pt>
                <c:pt idx="1">
                  <c:v>0.57079999999999997</c:v>
                </c:pt>
                <c:pt idx="2">
                  <c:v>0.78800000000000003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78-4EAF-B456-8984AFFB831E}"/>
            </c:ext>
          </c:extLst>
        </c:ser>
        <c:ser>
          <c:idx val="2"/>
          <c:order val="2"/>
          <c:tx>
            <c:strRef>
              <c:f>'trt by stadio '!$T$84</c:f>
              <c:strCache>
                <c:ptCount val="1"/>
                <c:pt idx="0">
                  <c:v>solo chemioterapia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'!$V$85:$V$87</c:f>
                <c:numCache>
                  <c:formatCode>General</c:formatCode>
                  <c:ptCount val="3"/>
                  <c:pt idx="0">
                    <c:v>4.2499999999999996E-2</c:v>
                  </c:pt>
                  <c:pt idx="1">
                    <c:v>5.4799999999999988E-2</c:v>
                  </c:pt>
                  <c:pt idx="2">
                    <c:v>6.3400000000000012E-2</c:v>
                  </c:pt>
                </c:numCache>
              </c:numRef>
            </c:plus>
            <c:minus>
              <c:numRef>
                <c:f>'trt by stadio '!$U$85:$U$87</c:f>
                <c:numCache>
                  <c:formatCode>General</c:formatCode>
                  <c:ptCount val="3"/>
                  <c:pt idx="0">
                    <c:v>3.3600000000000005E-2</c:v>
                  </c:pt>
                  <c:pt idx="1">
                    <c:v>4.9600000000000005E-2</c:v>
                  </c:pt>
                  <c:pt idx="2">
                    <c:v>6.7000000000000004E-2</c:v>
                  </c:pt>
                </c:numCache>
              </c:numRef>
            </c:minus>
          </c:errBars>
          <c:cat>
            <c:strRef>
              <c:f>'trt by stadio '!$M$85:$M$87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'!$T$85:$T$87</c:f>
              <c:numCache>
                <c:formatCode>General</c:formatCode>
                <c:ptCount val="3"/>
                <c:pt idx="0">
                  <c:v>0.1356</c:v>
                </c:pt>
                <c:pt idx="1">
                  <c:v>0.25569999999999998</c:v>
                </c:pt>
                <c:pt idx="2">
                  <c:v>0.55449999999999999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78-4EAF-B456-8984AFFB831E}"/>
            </c:ext>
          </c:extLst>
        </c:ser>
        <c:ser>
          <c:idx val="3"/>
          <c:order val="3"/>
          <c:tx>
            <c:strRef>
              <c:f>'trt by stadio '!$W$84</c:f>
              <c:strCache>
                <c:ptCount val="1"/>
                <c:pt idx="0">
                  <c:v>bimodale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'!$Y$85:$Y$87</c:f>
                <c:numCache>
                  <c:formatCode>General</c:formatCode>
                  <c:ptCount val="3"/>
                  <c:pt idx="0">
                    <c:v>0.1048</c:v>
                  </c:pt>
                  <c:pt idx="1">
                    <c:v>0.11730000000000002</c:v>
                  </c:pt>
                  <c:pt idx="2">
                    <c:v>8.9999999999999969E-2</c:v>
                  </c:pt>
                </c:numCache>
              </c:numRef>
            </c:plus>
            <c:minus>
              <c:numRef>
                <c:f>'trt by stadio '!$X$85:$X$87</c:f>
                <c:numCache>
                  <c:formatCode>General</c:formatCode>
                  <c:ptCount val="3"/>
                  <c:pt idx="0">
                    <c:v>8.5500000000000007E-2</c:v>
                  </c:pt>
                  <c:pt idx="1">
                    <c:v>0.11840000000000001</c:v>
                  </c:pt>
                  <c:pt idx="2">
                    <c:v>0.12660000000000005</c:v>
                  </c:pt>
                </c:numCache>
              </c:numRef>
            </c:minus>
          </c:errBars>
          <c:cat>
            <c:strRef>
              <c:f>'trt by stadio '!$M$85:$M$87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'!$W$85:$W$87</c:f>
              <c:numCache>
                <c:formatCode>General</c:formatCode>
                <c:ptCount val="3"/>
                <c:pt idx="0">
                  <c:v>0.1905</c:v>
                </c:pt>
                <c:pt idx="1">
                  <c:v>0.38100000000000001</c:v>
                </c:pt>
                <c:pt idx="2">
                  <c:v>0.746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78-4EAF-B456-8984AFFB83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487360"/>
        <c:axId val="105534208"/>
      </c:barChart>
      <c:catAx>
        <c:axId val="1054873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05534208"/>
        <c:crosses val="autoZero"/>
        <c:auto val="1"/>
        <c:lblAlgn val="ctr"/>
        <c:lblOffset val="100"/>
        <c:noMultiLvlLbl val="0"/>
      </c:catAx>
      <c:valAx>
        <c:axId val="105534208"/>
        <c:scaling>
          <c:orientation val="minMax"/>
          <c:max val="1"/>
          <c:min val="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105487360"/>
        <c:crosses val="autoZero"/>
        <c:crossBetween val="between"/>
        <c:majorUnit val="0.2"/>
        <c:minorUnit val="2.0000000000000004E-2"/>
      </c:valAx>
    </c:plotArea>
    <c:legend>
      <c:legendPos val="r"/>
      <c:layout>
        <c:manualLayout>
          <c:xMode val="edge"/>
          <c:yMode val="edge"/>
          <c:x val="0.75507725848785034"/>
          <c:y val="0.47074262775976533"/>
          <c:w val="0.24070188807044282"/>
          <c:h val="0.4163578817353713"/>
        </c:manualLayout>
      </c:layout>
      <c:overlay val="0"/>
      <c:spPr>
        <a:solidFill>
          <a:sysClr val="window" lastClr="000000"/>
        </a:solidFill>
      </c:spPr>
    </c:legend>
    <c:plotVisOnly val="1"/>
    <c:dispBlanksAs val="gap"/>
    <c:showDLblsOverMax val="0"/>
  </c:chart>
  <c:txPr>
    <a:bodyPr/>
    <a:lstStyle/>
    <a:p>
      <a:pPr>
        <a:defRPr>
          <a:latin typeface="Arial Narrow" pitchFamily="34" charset="0"/>
        </a:defRPr>
      </a:pPr>
      <a:endParaRPr lang="it-I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058106198263716E-2"/>
          <c:y val="0.10281923714759535"/>
          <c:w val="0.86216757520694509"/>
          <c:h val="0.817175278463326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'trt by stadio '!$N$127</c:f>
              <c:strCache>
                <c:ptCount val="1"/>
                <c:pt idx="0">
                  <c:v>nessun trattamento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'!$P$128:$P$130</c:f>
                <c:numCache>
                  <c:formatCode>General</c:formatCode>
                  <c:ptCount val="3"/>
                  <c:pt idx="0">
                    <c:v>5.3499999999999999E-2</c:v>
                  </c:pt>
                  <c:pt idx="1">
                    <c:v>7.3699999999999988E-2</c:v>
                  </c:pt>
                  <c:pt idx="2">
                    <c:v>8.9600000000000013E-2</c:v>
                  </c:pt>
                </c:numCache>
              </c:numRef>
            </c:plus>
            <c:minus>
              <c:numRef>
                <c:f>'trt by stadio '!$O$128:$O$130</c:f>
                <c:numCache>
                  <c:formatCode>General</c:formatCode>
                  <c:ptCount val="3"/>
                  <c:pt idx="0">
                    <c:v>3.2100000000000004E-2</c:v>
                  </c:pt>
                  <c:pt idx="1">
                    <c:v>6.0100000000000001E-2</c:v>
                  </c:pt>
                  <c:pt idx="2">
                    <c:v>9.0199999999999947E-2</c:v>
                  </c:pt>
                </c:numCache>
              </c:numRef>
            </c:minus>
          </c:errBars>
          <c:cat>
            <c:strRef>
              <c:f>'trt by stadio '!$M$128:$M$130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'!$N$128:$N$130</c:f>
              <c:numCache>
                <c:formatCode>General</c:formatCode>
                <c:ptCount val="3"/>
                <c:pt idx="0">
                  <c:v>5.45E-2</c:v>
                </c:pt>
                <c:pt idx="1">
                  <c:v>0.1545</c:v>
                </c:pt>
                <c:pt idx="2">
                  <c:v>0.38179999999999997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82-4597-8B81-85C59896899D}"/>
            </c:ext>
          </c:extLst>
        </c:ser>
        <c:ser>
          <c:idx val="1"/>
          <c:order val="1"/>
          <c:tx>
            <c:strRef>
              <c:f>'trt by stadio '!$Q$127</c:f>
              <c:strCache>
                <c:ptCount val="1"/>
                <c:pt idx="0">
                  <c:v>solo intervento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'!$S$128:$S$130</c:f>
                <c:numCache>
                  <c:formatCode>General</c:formatCode>
                  <c:ptCount val="3"/>
                  <c:pt idx="0">
                    <c:v>0.14070000000000002</c:v>
                  </c:pt>
                  <c:pt idx="1">
                    <c:v>0.1593</c:v>
                  </c:pt>
                  <c:pt idx="2">
                    <c:v>0.13819999999999999</c:v>
                  </c:pt>
                </c:numCache>
              </c:numRef>
            </c:plus>
            <c:minus>
              <c:numRef>
                <c:f>'trt by stadio '!$R$128:$R$130</c:f>
                <c:numCache>
                  <c:formatCode>General</c:formatCode>
                  <c:ptCount val="3"/>
                  <c:pt idx="0">
                    <c:v>9.6199999999999994E-2</c:v>
                  </c:pt>
                  <c:pt idx="1">
                    <c:v>0.15139999999999998</c:v>
                  </c:pt>
                  <c:pt idx="2">
                    <c:v>0.18689999999999996</c:v>
                  </c:pt>
                </c:numCache>
              </c:numRef>
            </c:minus>
          </c:errBars>
          <c:cat>
            <c:strRef>
              <c:f>'trt by stadio '!$M$128:$M$130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'!$Q$128:$Q$130</c:f>
              <c:numCache>
                <c:formatCode>General</c:formatCode>
                <c:ptCount val="3"/>
                <c:pt idx="0">
                  <c:v>0.1515</c:v>
                </c:pt>
                <c:pt idx="1">
                  <c:v>0.33329999999999999</c:v>
                </c:pt>
                <c:pt idx="2">
                  <c:v>0.63639999999999997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82-4597-8B81-85C59896899D}"/>
            </c:ext>
          </c:extLst>
        </c:ser>
        <c:ser>
          <c:idx val="2"/>
          <c:order val="2"/>
          <c:tx>
            <c:strRef>
              <c:f>'trt by stadio '!$T$127</c:f>
              <c:strCache>
                <c:ptCount val="1"/>
                <c:pt idx="0">
                  <c:v>solo chemioterapia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'!$V$128:$V$130</c:f>
                <c:numCache>
                  <c:formatCode>General</c:formatCode>
                  <c:ptCount val="3"/>
                  <c:pt idx="0">
                    <c:v>4.7299999999999995E-2</c:v>
                  </c:pt>
                  <c:pt idx="1">
                    <c:v>6.4700000000000035E-2</c:v>
                  </c:pt>
                  <c:pt idx="2">
                    <c:v>6.25E-2</c:v>
                  </c:pt>
                </c:numCache>
              </c:numRef>
            </c:plus>
            <c:minus>
              <c:numRef>
                <c:f>'trt by stadio '!$U$128:$U$130</c:f>
                <c:numCache>
                  <c:formatCode>General</c:formatCode>
                  <c:ptCount val="3"/>
                  <c:pt idx="0">
                    <c:v>3.6500000000000005E-2</c:v>
                  </c:pt>
                  <c:pt idx="1">
                    <c:v>6.1599999999999988E-2</c:v>
                  </c:pt>
                  <c:pt idx="2">
                    <c:v>7.1999999999999953E-2</c:v>
                  </c:pt>
                </c:numCache>
              </c:numRef>
            </c:minus>
          </c:errBars>
          <c:cat>
            <c:strRef>
              <c:f>'trt by stadio '!$M$128:$M$130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'!$T$128:$T$130</c:f>
              <c:numCache>
                <c:formatCode>General</c:formatCode>
                <c:ptCount val="3"/>
                <c:pt idx="0">
                  <c:v>9.3100000000000002E-2</c:v>
                </c:pt>
                <c:pt idx="1">
                  <c:v>0.27789999999999998</c:v>
                </c:pt>
                <c:pt idx="2">
                  <c:v>0.65539999999999998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82-4597-8B81-85C59896899D}"/>
            </c:ext>
          </c:extLst>
        </c:ser>
        <c:ser>
          <c:idx val="3"/>
          <c:order val="3"/>
          <c:tx>
            <c:strRef>
              <c:f>'trt by stadio '!$W$127</c:f>
              <c:strCache>
                <c:ptCount val="1"/>
                <c:pt idx="0">
                  <c:v>bimodale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'trt by stadio '!$Y$128:$Y$130</c:f>
                <c:numCache>
                  <c:formatCode>General</c:formatCode>
                  <c:ptCount val="3"/>
                  <c:pt idx="0">
                    <c:v>0.12969999999999998</c:v>
                  </c:pt>
                  <c:pt idx="1">
                    <c:v>0.11299999999999999</c:v>
                  </c:pt>
                  <c:pt idx="2">
                    <c:v>7.6600000000000001E-2</c:v>
                  </c:pt>
                </c:numCache>
              </c:numRef>
            </c:plus>
            <c:minus>
              <c:numRef>
                <c:f>'trt by stadio '!$X$128:$X$130</c:f>
                <c:numCache>
                  <c:formatCode>General</c:formatCode>
                  <c:ptCount val="3"/>
                  <c:pt idx="0">
                    <c:v>0.123</c:v>
                  </c:pt>
                  <c:pt idx="1">
                    <c:v>0.14860000000000007</c:v>
                  </c:pt>
                  <c:pt idx="2">
                    <c:v>0.13459999999999994</c:v>
                  </c:pt>
                </c:numCache>
              </c:numRef>
            </c:minus>
          </c:errBars>
          <c:cat>
            <c:strRef>
              <c:f>'trt by stadio '!$M$128:$M$130</c:f>
              <c:strCache>
                <c:ptCount val="3"/>
                <c:pt idx="0">
                  <c:v>5 anni</c:v>
                </c:pt>
                <c:pt idx="1">
                  <c:v>3 anni</c:v>
                </c:pt>
                <c:pt idx="2">
                  <c:v>1 anno</c:v>
                </c:pt>
              </c:strCache>
            </c:strRef>
          </c:cat>
          <c:val>
            <c:numRef>
              <c:f>'trt by stadio '!$W$128:$W$130</c:f>
              <c:numCache>
                <c:formatCode>General</c:formatCode>
                <c:ptCount val="3"/>
                <c:pt idx="0">
                  <c:v>0.32</c:v>
                </c:pt>
                <c:pt idx="1">
                  <c:v>0.66</c:v>
                </c:pt>
                <c:pt idx="2">
                  <c:v>0.84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82-4597-8B81-85C5989689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766400"/>
        <c:axId val="113767936"/>
      </c:barChart>
      <c:catAx>
        <c:axId val="113766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it-IT"/>
          </a:p>
        </c:txPr>
        <c:crossAx val="113767936"/>
        <c:crosses val="autoZero"/>
        <c:auto val="1"/>
        <c:lblAlgn val="ctr"/>
        <c:lblOffset val="100"/>
        <c:noMultiLvlLbl val="0"/>
      </c:catAx>
      <c:valAx>
        <c:axId val="11376793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it-IT"/>
          </a:p>
        </c:txPr>
        <c:crossAx val="11376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57864294740935"/>
          <c:y val="0.59268709654536433"/>
          <c:w val="0.26664357927481286"/>
          <c:h val="0.31012130240476699"/>
        </c:manualLayout>
      </c:layout>
      <c:overlay val="0"/>
      <c:spPr>
        <a:solidFill>
          <a:sysClr val="window" lastClr="000000"/>
        </a:solidFill>
      </c:spPr>
      <c:txPr>
        <a:bodyPr/>
        <a:lstStyle/>
        <a:p>
          <a:pPr>
            <a:defRPr>
              <a:latin typeface="Arial Narrow" pitchFamily="34" charset="0"/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335948446576811"/>
          <c:y val="8.2362569262175542E-2"/>
          <c:w val="0.75458804250365064"/>
          <c:h val="0.805794874599008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'sopravvivenze '!$D$174</c:f>
              <c:strCache>
                <c:ptCount val="1"/>
                <c:pt idx="0">
                  <c:v>5 years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'sopravvivenze '!$C$175:$C$186</c:f>
              <c:strCache>
                <c:ptCount val="12"/>
                <c:pt idx="0">
                  <c:v>Trento</c:v>
                </c:pt>
                <c:pt idx="1">
                  <c:v>Veneto</c:v>
                </c:pt>
                <c:pt idx="2">
                  <c:v>Emilia Romagna </c:v>
                </c:pt>
                <c:pt idx="3">
                  <c:v>Lazio</c:v>
                </c:pt>
                <c:pt idx="4">
                  <c:v>Marche</c:v>
                </c:pt>
                <c:pt idx="5">
                  <c:v>Toscana</c:v>
                </c:pt>
                <c:pt idx="6">
                  <c:v>Piemonte</c:v>
                </c:pt>
                <c:pt idx="7">
                  <c:v>Sicilia</c:v>
                </c:pt>
                <c:pt idx="8">
                  <c:v>Liguria</c:v>
                </c:pt>
                <c:pt idx="9">
                  <c:v>Campania</c:v>
                </c:pt>
                <c:pt idx="10">
                  <c:v>Lombardia</c:v>
                </c:pt>
                <c:pt idx="11">
                  <c:v>Umbria</c:v>
                </c:pt>
              </c:strCache>
            </c:strRef>
          </c:cat>
          <c:val>
            <c:numRef>
              <c:f>'sopravvivenze '!$D$175:$D$186</c:f>
              <c:numCache>
                <c:formatCode>General</c:formatCode>
                <c:ptCount val="12"/>
                <c:pt idx="0">
                  <c:v>0.125</c:v>
                </c:pt>
                <c:pt idx="1">
                  <c:v>0.1396</c:v>
                </c:pt>
                <c:pt idx="2">
                  <c:v>9.8600000000000035E-2</c:v>
                </c:pt>
                <c:pt idx="3">
                  <c:v>0.14640000000000003</c:v>
                </c:pt>
                <c:pt idx="4">
                  <c:v>0.1023</c:v>
                </c:pt>
                <c:pt idx="5">
                  <c:v>0.12060000000000001</c:v>
                </c:pt>
                <c:pt idx="6">
                  <c:v>0.12239999999999998</c:v>
                </c:pt>
                <c:pt idx="7">
                  <c:v>0.12920000000000001</c:v>
                </c:pt>
                <c:pt idx="8">
                  <c:v>9.1700000000000004E-2</c:v>
                </c:pt>
                <c:pt idx="9">
                  <c:v>0.12290000000000001</c:v>
                </c:pt>
                <c:pt idx="10">
                  <c:v>0.15390000000000004</c:v>
                </c:pt>
                <c:pt idx="11">
                  <c:v>0.18970000000000004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6-4E28-A862-06024F533D14}"/>
            </c:ext>
          </c:extLst>
        </c:ser>
        <c:ser>
          <c:idx val="1"/>
          <c:order val="1"/>
          <c:tx>
            <c:strRef>
              <c:f>'sopravvivenze '!$E$174</c:f>
              <c:strCache>
                <c:ptCount val="1"/>
                <c:pt idx="0">
                  <c:v>3 years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'sopravvivenze '!$C$175:$C$186</c:f>
              <c:strCache>
                <c:ptCount val="12"/>
                <c:pt idx="0">
                  <c:v>Trento</c:v>
                </c:pt>
                <c:pt idx="1">
                  <c:v>Veneto</c:v>
                </c:pt>
                <c:pt idx="2">
                  <c:v>Emilia Romagna </c:v>
                </c:pt>
                <c:pt idx="3">
                  <c:v>Lazio</c:v>
                </c:pt>
                <c:pt idx="4">
                  <c:v>Marche</c:v>
                </c:pt>
                <c:pt idx="5">
                  <c:v>Toscana</c:v>
                </c:pt>
                <c:pt idx="6">
                  <c:v>Piemonte</c:v>
                </c:pt>
                <c:pt idx="7">
                  <c:v>Sicilia</c:v>
                </c:pt>
                <c:pt idx="8">
                  <c:v>Liguria</c:v>
                </c:pt>
                <c:pt idx="9">
                  <c:v>Campania</c:v>
                </c:pt>
                <c:pt idx="10">
                  <c:v>Lombardia</c:v>
                </c:pt>
                <c:pt idx="11">
                  <c:v>Umbria</c:v>
                </c:pt>
              </c:strCache>
            </c:strRef>
          </c:cat>
          <c:val>
            <c:numRef>
              <c:f>'sopravvivenze '!$E$175:$E$186</c:f>
              <c:numCache>
                <c:formatCode>General</c:formatCode>
                <c:ptCount val="12"/>
                <c:pt idx="0">
                  <c:v>0.25</c:v>
                </c:pt>
                <c:pt idx="1">
                  <c:v>0.3469000000000001</c:v>
                </c:pt>
                <c:pt idx="2">
                  <c:v>0.24650000000000002</c:v>
                </c:pt>
                <c:pt idx="3">
                  <c:v>0.25820000000000004</c:v>
                </c:pt>
                <c:pt idx="4">
                  <c:v>0.2727</c:v>
                </c:pt>
                <c:pt idx="5">
                  <c:v>0.23500000000000001</c:v>
                </c:pt>
                <c:pt idx="6">
                  <c:v>0.30920000000000003</c:v>
                </c:pt>
                <c:pt idx="7">
                  <c:v>0.24350000000000002</c:v>
                </c:pt>
                <c:pt idx="8">
                  <c:v>0.24580000000000002</c:v>
                </c:pt>
                <c:pt idx="9">
                  <c:v>0.24580000000000002</c:v>
                </c:pt>
                <c:pt idx="10">
                  <c:v>0.34930000000000005</c:v>
                </c:pt>
                <c:pt idx="11">
                  <c:v>0.30430000000000007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B6-4E28-A862-06024F533D14}"/>
            </c:ext>
          </c:extLst>
        </c:ser>
        <c:ser>
          <c:idx val="2"/>
          <c:order val="2"/>
          <c:tx>
            <c:strRef>
              <c:f>'sopravvivenze '!$F$174</c:f>
              <c:strCache>
                <c:ptCount val="1"/>
                <c:pt idx="0">
                  <c:v>1 years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'sopravvivenze '!$C$175:$C$186</c:f>
              <c:strCache>
                <c:ptCount val="12"/>
                <c:pt idx="0">
                  <c:v>Trento</c:v>
                </c:pt>
                <c:pt idx="1">
                  <c:v>Veneto</c:v>
                </c:pt>
                <c:pt idx="2">
                  <c:v>Emilia Romagna </c:v>
                </c:pt>
                <c:pt idx="3">
                  <c:v>Lazio</c:v>
                </c:pt>
                <c:pt idx="4">
                  <c:v>Marche</c:v>
                </c:pt>
                <c:pt idx="5">
                  <c:v>Toscana</c:v>
                </c:pt>
                <c:pt idx="6">
                  <c:v>Piemonte</c:v>
                </c:pt>
                <c:pt idx="7">
                  <c:v>Sicilia</c:v>
                </c:pt>
                <c:pt idx="8">
                  <c:v>Liguria</c:v>
                </c:pt>
                <c:pt idx="9">
                  <c:v>Campania</c:v>
                </c:pt>
                <c:pt idx="10">
                  <c:v>Lombardia</c:v>
                </c:pt>
                <c:pt idx="11">
                  <c:v>Umbria</c:v>
                </c:pt>
              </c:strCache>
            </c:strRef>
          </c:cat>
          <c:val>
            <c:numRef>
              <c:f>'sopravvivenze '!$F$175:$F$186</c:f>
              <c:numCache>
                <c:formatCode>General</c:formatCode>
                <c:ptCount val="12"/>
                <c:pt idx="0">
                  <c:v>0.37500000000000006</c:v>
                </c:pt>
                <c:pt idx="1">
                  <c:v>0.53059999999999996</c:v>
                </c:pt>
                <c:pt idx="2">
                  <c:v>0.5423</c:v>
                </c:pt>
                <c:pt idx="3">
                  <c:v>0.54400000000000004</c:v>
                </c:pt>
                <c:pt idx="4">
                  <c:v>0.55680000000000007</c:v>
                </c:pt>
                <c:pt idx="5">
                  <c:v>0.55759999999999998</c:v>
                </c:pt>
                <c:pt idx="6">
                  <c:v>0.59489999999999998</c:v>
                </c:pt>
                <c:pt idx="7">
                  <c:v>0.59589999999999999</c:v>
                </c:pt>
                <c:pt idx="8">
                  <c:v>0.60420000000000007</c:v>
                </c:pt>
                <c:pt idx="9">
                  <c:v>0.60590000000000011</c:v>
                </c:pt>
                <c:pt idx="10">
                  <c:v>0.63170000000000015</c:v>
                </c:pt>
                <c:pt idx="11">
                  <c:v>0.65220000000000011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B6-4E28-A862-06024F533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921920"/>
        <c:axId val="61940096"/>
      </c:barChart>
      <c:catAx>
        <c:axId val="61921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t-IT"/>
          </a:p>
        </c:txPr>
        <c:crossAx val="61940096"/>
        <c:crosses val="autoZero"/>
        <c:auto val="1"/>
        <c:lblAlgn val="ctr"/>
        <c:lblOffset val="100"/>
        <c:noMultiLvlLbl val="0"/>
      </c:catAx>
      <c:valAx>
        <c:axId val="6194009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crossAx val="61921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18800083617865"/>
          <c:y val="1.685622630504548E-3"/>
          <c:w val="0.33888869532901333"/>
          <c:h val="8.227672061825602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rial Narrow" pitchFamily="34" charset="0"/>
        </a:defRPr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0.35</cdr:x>
      <cdr:y>0.08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0" y="0"/>
          <a:ext cx="2266950" cy="2857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000000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it-IT" sz="1100" b="1">
              <a:solidFill>
                <a:sysClr val="windowText" lastClr="FFFFFF"/>
              </a:solidFill>
              <a:latin typeface="Arial Narrow" pitchFamily="34" charset="0"/>
            </a:rPr>
            <a:t>Avanzato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0.36615</cdr:x>
      <cdr:y>0.07463</cdr:y>
    </cdr:to>
    <cdr:sp macro="" textlink="">
      <cdr:nvSpPr>
        <cdr:cNvPr id="2" name="Rettangolo 1"/>
        <cdr:cNvSpPr/>
      </cdr:nvSpPr>
      <cdr:spPr>
        <a:xfrm xmlns:a="http://schemas.openxmlformats.org/drawingml/2006/main">
          <a:off x="0" y="0"/>
          <a:ext cx="2266950" cy="28575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000000"/>
              </a:solidFill>
              <a:latin typeface="Calibri"/>
            </a:defRPr>
          </a:lvl9pPr>
        </a:lstStyle>
        <a:p xmlns:a="http://schemas.openxmlformats.org/drawingml/2006/main">
          <a:pPr algn="l"/>
          <a:r>
            <a:rPr lang="it-IT" sz="1100" b="1">
              <a:solidFill>
                <a:sysClr val="windowText" lastClr="FFFFFF"/>
              </a:solidFill>
              <a:latin typeface="Arial Narrow" pitchFamily="34" charset="0"/>
            </a:rPr>
            <a:t>Localmente</a:t>
          </a:r>
          <a:r>
            <a:rPr lang="it-IT" sz="1100" b="1" baseline="0">
              <a:solidFill>
                <a:sysClr val="windowText" lastClr="FFFFFF"/>
              </a:solidFill>
              <a:latin typeface="Arial Narrow" pitchFamily="34" charset="0"/>
            </a:rPr>
            <a:t> a</a:t>
          </a:r>
          <a:r>
            <a:rPr lang="it-IT" sz="1100" b="1">
              <a:solidFill>
                <a:sysClr val="windowText" lastClr="FFFFFF"/>
              </a:solidFill>
              <a:latin typeface="Arial Narrow" pitchFamily="34" charset="0"/>
            </a:rPr>
            <a:t>vanzato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9CB38-18C3-4D95-BB6D-EC426B912964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CB8A8-E685-4DD6-B0C9-17E0D7FC103D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Trento </a:t>
            </a:r>
            <a:r>
              <a:rPr lang="en-GB" dirty="0" err="1"/>
              <a:t>storia</a:t>
            </a:r>
            <a:r>
              <a:rPr lang="en-GB" dirty="0"/>
              <a:t> a se, </a:t>
            </a:r>
            <a:r>
              <a:rPr lang="en-GB" dirty="0" err="1"/>
              <a:t>pochi</a:t>
            </a:r>
            <a:r>
              <a:rPr lang="en-GB" dirty="0"/>
              <a:t> </a:t>
            </a:r>
            <a:r>
              <a:rPr lang="en-GB" dirty="0" err="1"/>
              <a:t>casi</a:t>
            </a:r>
            <a:r>
              <a:rPr lang="en-GB" dirty="0"/>
              <a:t> e </a:t>
            </a:r>
            <a:r>
              <a:rPr lang="en-GB" dirty="0" err="1"/>
              <a:t>mediamente</a:t>
            </a:r>
            <a:r>
              <a:rPr lang="en-GB" dirty="0"/>
              <a:t> </a:t>
            </a:r>
            <a:r>
              <a:rPr lang="en-GB" dirty="0" err="1"/>
              <a:t>più</a:t>
            </a:r>
            <a:r>
              <a:rPr lang="en-GB" dirty="0"/>
              <a:t> </a:t>
            </a:r>
            <a:r>
              <a:rPr lang="en-GB" dirty="0" err="1"/>
              <a:t>giovani</a:t>
            </a:r>
            <a:r>
              <a:rPr lang="en-GB" dirty="0"/>
              <a:t>. In </a:t>
            </a:r>
            <a:r>
              <a:rPr lang="en-GB" dirty="0" err="1"/>
              <a:t>tutte</a:t>
            </a:r>
            <a:r>
              <a:rPr lang="en-GB" dirty="0"/>
              <a:t> le </a:t>
            </a:r>
            <a:r>
              <a:rPr lang="en-GB" dirty="0" err="1"/>
              <a:t>altre</a:t>
            </a:r>
            <a:r>
              <a:rPr lang="en-GB" dirty="0"/>
              <a:t> </a:t>
            </a:r>
            <a:r>
              <a:rPr lang="en-GB" dirty="0" err="1"/>
              <a:t>regioni</a:t>
            </a:r>
            <a:r>
              <a:rPr lang="en-GB" dirty="0"/>
              <a:t> </a:t>
            </a:r>
            <a:r>
              <a:rPr lang="en-GB" dirty="0" err="1"/>
              <a:t>stadio</a:t>
            </a:r>
            <a:r>
              <a:rPr lang="en-GB" dirty="0"/>
              <a:t> </a:t>
            </a:r>
            <a:r>
              <a:rPr lang="en-GB" dirty="0" err="1"/>
              <a:t>localizzato</a:t>
            </a:r>
            <a:r>
              <a:rPr lang="en-GB" dirty="0"/>
              <a:t> </a:t>
            </a:r>
            <a:r>
              <a:rPr lang="en-GB" dirty="0" err="1"/>
              <a:t>quello</a:t>
            </a:r>
            <a:r>
              <a:rPr lang="en-GB" dirty="0"/>
              <a:t> </a:t>
            </a:r>
            <a:r>
              <a:rPr lang="en-GB" dirty="0" err="1"/>
              <a:t>più</a:t>
            </a:r>
            <a:r>
              <a:rPr lang="en-GB" dirty="0"/>
              <a:t> </a:t>
            </a:r>
            <a:r>
              <a:rPr lang="en-GB" dirty="0" err="1"/>
              <a:t>frequente</a:t>
            </a:r>
            <a:r>
              <a:rPr lang="en-GB" dirty="0"/>
              <a:t>. Le </a:t>
            </a:r>
            <a:r>
              <a:rPr lang="en-GB" dirty="0" err="1"/>
              <a:t>regioni</a:t>
            </a:r>
            <a:r>
              <a:rPr lang="en-GB" dirty="0"/>
              <a:t> con </a:t>
            </a:r>
            <a:r>
              <a:rPr lang="en-GB" dirty="0" err="1"/>
              <a:t>stadio</a:t>
            </a:r>
            <a:r>
              <a:rPr lang="en-GB" dirty="0"/>
              <a:t> </a:t>
            </a:r>
            <a:r>
              <a:rPr lang="en-GB" dirty="0" err="1"/>
              <a:t>avanzato</a:t>
            </a:r>
            <a:r>
              <a:rPr lang="en-GB" dirty="0"/>
              <a:t> </a:t>
            </a:r>
            <a:r>
              <a:rPr lang="en-GB" dirty="0" err="1"/>
              <a:t>più</a:t>
            </a:r>
            <a:r>
              <a:rPr lang="en-GB" dirty="0"/>
              <a:t> </a:t>
            </a:r>
            <a:r>
              <a:rPr lang="en-GB" dirty="0" err="1"/>
              <a:t>elevato</a:t>
            </a:r>
            <a:r>
              <a:rPr lang="en-GB" baseline="0" dirty="0"/>
              <a:t> </a:t>
            </a:r>
            <a:r>
              <a:rPr lang="en-GB" baseline="0" dirty="0" err="1"/>
              <a:t>sono</a:t>
            </a:r>
            <a:r>
              <a:rPr lang="en-GB" baseline="0" dirty="0"/>
              <a:t> </a:t>
            </a:r>
            <a:r>
              <a:rPr lang="en-GB" baseline="0" dirty="0" err="1"/>
              <a:t>anche</a:t>
            </a:r>
            <a:r>
              <a:rPr lang="en-GB" baseline="0" dirty="0"/>
              <a:t> </a:t>
            </a:r>
            <a:r>
              <a:rPr lang="en-GB" baseline="0" dirty="0" err="1"/>
              <a:t>quelle</a:t>
            </a:r>
            <a:r>
              <a:rPr lang="en-GB" baseline="0" dirty="0"/>
              <a:t> con </a:t>
            </a:r>
            <a:r>
              <a:rPr lang="en-GB" baseline="0" dirty="0" err="1"/>
              <a:t>età</a:t>
            </a:r>
            <a:r>
              <a:rPr lang="en-GB" baseline="0" dirty="0"/>
              <a:t> media </a:t>
            </a:r>
            <a:r>
              <a:rPr lang="en-GB" baseline="0" dirty="0" err="1"/>
              <a:t>leggermente</a:t>
            </a:r>
            <a:r>
              <a:rPr lang="en-GB" baseline="0" dirty="0"/>
              <a:t> </a:t>
            </a:r>
            <a:r>
              <a:rPr lang="en-GB" baseline="0" dirty="0" err="1"/>
              <a:t>superiore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CB8A8-E685-4DD6-B0C9-17E0D7FC103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CB8A8-E685-4DD6-B0C9-17E0D7FC103D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CB8A8-E685-4DD6-B0C9-17E0D7FC103D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Liguria quella con popolazione più anziana quindi</a:t>
            </a:r>
            <a:r>
              <a:rPr lang="it-IT" baseline="0" dirty="0"/>
              <a:t> forse la popolazione anziana spiega l’alto uso di non trattamento. Ma, </a:t>
            </a:r>
            <a:r>
              <a:rPr lang="it-IT" baseline="0" dirty="0" err="1"/>
              <a:t>Lazia</a:t>
            </a:r>
            <a:r>
              <a:rPr lang="it-IT" baseline="0" dirty="0"/>
              <a:t> e Campania hanno età media più bassa e tanti no trattamento. La diversa distribuzione di età non sembra spiegare sempre i diversi trattamenti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CB8A8-E685-4DD6-B0C9-17E0D7FC103D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Liguria quella con popolazione più anziana quindi</a:t>
            </a:r>
            <a:r>
              <a:rPr lang="it-IT" baseline="0" dirty="0"/>
              <a:t> forse la popolazione anziana spiega l’alto uso di non trattamento. Ma, </a:t>
            </a:r>
            <a:r>
              <a:rPr lang="it-IT" baseline="0" dirty="0" err="1"/>
              <a:t>Lazia</a:t>
            </a:r>
            <a:r>
              <a:rPr lang="it-IT" baseline="0" dirty="0"/>
              <a:t> e Campania hanno età media più bassa e tanti no trattamento. La diversa distribuzione di età non sembra spiegare sempre i diversi trattamenti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CB8A8-E685-4DD6-B0C9-17E0D7FC103D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2C30B-980B-400C-8922-3C5A3DA00FA3}" type="datetimeFigureOut">
              <a:rPr lang="en-GB" smtClean="0"/>
              <a:pPr/>
              <a:t>16/03/2016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CF0C4-9315-4BE7-9D73-142E768A4064}" type="slidenum">
              <a:rPr lang="en-GB" smtClean="0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1" y="234944"/>
            <a:ext cx="7429714" cy="54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Sopravvivenza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457200" y="1219200"/>
          <a:ext cx="8305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3581400" y="5791200"/>
            <a:ext cx="15240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Anni</a:t>
            </a:r>
            <a:endParaRPr lang="en-GB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età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04798" y="1648994"/>
          <a:ext cx="8534401" cy="3980190"/>
        </p:xfrm>
        <a:graphic>
          <a:graphicData uri="http://schemas.openxmlformats.org/drawingml/2006/table">
            <a:tbl>
              <a:tblPr/>
              <a:tblGrid>
                <a:gridCol w="1186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60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0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65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73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80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46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Età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stadio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16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localizzato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localmente avanzato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avanzato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32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0-54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032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55-64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602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87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65-74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918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32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over</a:t>
                      </a:r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75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696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32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2,475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sesso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04800" y="2438400"/>
          <a:ext cx="8534400" cy="2650649"/>
        </p:xfrm>
        <a:graphic>
          <a:graphicData uri="http://schemas.openxmlformats.org/drawingml/2006/table">
            <a:tbl>
              <a:tblPr/>
              <a:tblGrid>
                <a:gridCol w="1463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1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4719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localizzato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localmente avanzato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avanzato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8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Maschio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Femmina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GB" sz="4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sz="4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sz="40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regione</a:t>
            </a:r>
            <a:endParaRPr lang="en-GB" sz="40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04800" y="762000"/>
          <a:ext cx="8381997" cy="5934075"/>
        </p:xfrm>
        <a:graphic>
          <a:graphicData uri="http://schemas.openxmlformats.org/drawingml/2006/table">
            <a:tbl>
              <a:tblPr/>
              <a:tblGrid>
                <a:gridCol w="205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9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9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stadio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 casi raccolti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735">
                <a:tc vMerge="1"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localizzato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localmente avanzato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avanzato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Trento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Veneto (Padova)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Lombardia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Piemonte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Liguria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FF0000"/>
                          </a:solidFill>
                          <a:latin typeface="Arial Narrow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Toscana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Emilia Romagna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Marche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Umbria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Lazio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Campania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Sicilia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2,475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Età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media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regione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1600200" y="1186815"/>
          <a:ext cx="5715000" cy="4878705"/>
        </p:xfrm>
        <a:graphic>
          <a:graphicData uri="http://schemas.openxmlformats.org/drawingml/2006/table">
            <a:tbl>
              <a:tblPr/>
              <a:tblGrid>
                <a:gridCol w="307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0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Età media (anni)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Trento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Veneto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Lombardia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Piemonte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Liguria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Toscana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Emilia Romagna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Marche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Umbria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Lazio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Campania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76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Sicilia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alla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diagnosi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4525963"/>
          </a:xfrm>
        </p:spPr>
        <p:txBody>
          <a:bodyPr/>
          <a:lstStyle/>
          <a:p>
            <a:r>
              <a:rPr lang="en-GB" dirty="0">
                <a:latin typeface="Arial Narrow" pitchFamily="34" charset="0"/>
              </a:rPr>
              <a:t>Circa </a:t>
            </a:r>
            <a:r>
              <a:rPr lang="en-GB" dirty="0" err="1">
                <a:latin typeface="Arial Narrow" pitchFamily="34" charset="0"/>
              </a:rPr>
              <a:t>metà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arriva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alla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diagnosi</a:t>
            </a:r>
            <a:r>
              <a:rPr lang="en-GB" dirty="0">
                <a:latin typeface="Arial Narrow" pitchFamily="34" charset="0"/>
              </a:rPr>
              <a:t> con </a:t>
            </a:r>
            <a:r>
              <a:rPr lang="en-GB" dirty="0" err="1">
                <a:latin typeface="Arial Narrow" pitchFamily="34" charset="0"/>
              </a:rPr>
              <a:t>stadio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localizzato</a:t>
            </a:r>
            <a:endParaRPr lang="en-GB" dirty="0">
              <a:latin typeface="Arial Narrow" pitchFamily="34" charset="0"/>
            </a:endParaRPr>
          </a:p>
          <a:p>
            <a:r>
              <a:rPr lang="en-GB" dirty="0">
                <a:latin typeface="Arial Narrow" pitchFamily="34" charset="0"/>
              </a:rPr>
              <a:t>64% con </a:t>
            </a:r>
            <a:r>
              <a:rPr lang="en-GB" dirty="0" err="1">
                <a:latin typeface="Arial Narrow" pitchFamily="34" charset="0"/>
              </a:rPr>
              <a:t>tumore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potenzialmente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resecabile</a:t>
            </a:r>
            <a:endParaRPr lang="en-GB" dirty="0">
              <a:latin typeface="Arial Narrow" pitchFamily="34" charset="0"/>
            </a:endParaRPr>
          </a:p>
          <a:p>
            <a:r>
              <a:rPr lang="en-GB" dirty="0">
                <a:latin typeface="Arial Narrow" pitchFamily="34" charset="0"/>
              </a:rPr>
              <a:t>No </a:t>
            </a:r>
            <a:r>
              <a:rPr lang="en-GB" dirty="0" err="1">
                <a:latin typeface="Arial Narrow" pitchFamily="34" charset="0"/>
              </a:rPr>
              <a:t>differenze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di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stadio</a:t>
            </a:r>
            <a:r>
              <a:rPr lang="en-GB" dirty="0">
                <a:latin typeface="Arial Narrow" pitchFamily="34" charset="0"/>
              </a:rPr>
              <a:t> per </a:t>
            </a:r>
            <a:r>
              <a:rPr lang="en-GB" dirty="0" err="1">
                <a:latin typeface="Arial Narrow" pitchFamily="34" charset="0"/>
              </a:rPr>
              <a:t>età</a:t>
            </a:r>
            <a:r>
              <a:rPr lang="en-GB" dirty="0">
                <a:latin typeface="Arial Narrow" pitchFamily="34" charset="0"/>
              </a:rPr>
              <a:t> e </a:t>
            </a:r>
            <a:r>
              <a:rPr lang="en-GB" dirty="0" err="1">
                <a:latin typeface="Arial Narrow" pitchFamily="34" charset="0"/>
              </a:rPr>
              <a:t>sesso</a:t>
            </a:r>
            <a:endParaRPr lang="en-GB" dirty="0">
              <a:latin typeface="Arial Narrow" pitchFamily="34" charset="0"/>
            </a:endParaRPr>
          </a:p>
          <a:p>
            <a:pPr>
              <a:buNone/>
            </a:pPr>
            <a:endParaRPr lang="en-GB" dirty="0">
              <a:latin typeface="Arial Narrow" pitchFamily="34" charset="0"/>
            </a:endParaRPr>
          </a:p>
          <a:p>
            <a:r>
              <a:rPr lang="en-GB" dirty="0" err="1">
                <a:latin typeface="Arial Narrow" pitchFamily="34" charset="0"/>
              </a:rPr>
              <a:t>Differenze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tra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regioni</a:t>
            </a:r>
            <a:r>
              <a:rPr lang="en-GB" dirty="0">
                <a:latin typeface="Arial Narrow" pitchFamily="34" charset="0"/>
              </a:rPr>
              <a:t> (</a:t>
            </a:r>
            <a:r>
              <a:rPr lang="en-GB" dirty="0" err="1">
                <a:latin typeface="Arial Narrow" pitchFamily="34" charset="0"/>
              </a:rPr>
              <a:t>possibili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motivazioni</a:t>
            </a:r>
            <a:r>
              <a:rPr lang="en-GB" dirty="0">
                <a:latin typeface="Arial Narrow" pitchFamily="34" charset="0"/>
              </a:rPr>
              <a:t>?)</a:t>
            </a:r>
          </a:p>
          <a:p>
            <a:pPr lvl="1"/>
            <a:r>
              <a:rPr lang="en-GB" dirty="0" err="1">
                <a:latin typeface="Arial Narrow" pitchFamily="34" charset="0"/>
              </a:rPr>
              <a:t>Difficoltà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accesso</a:t>
            </a:r>
            <a:r>
              <a:rPr lang="en-GB" dirty="0">
                <a:latin typeface="Arial Narrow" pitchFamily="34" charset="0"/>
              </a:rPr>
              <a:t> a </a:t>
            </a:r>
            <a:r>
              <a:rPr lang="en-GB" dirty="0" err="1">
                <a:latin typeface="Arial Narrow" pitchFamily="34" charset="0"/>
              </a:rPr>
              <a:t>diagnosi</a:t>
            </a:r>
            <a:r>
              <a:rPr lang="en-GB" dirty="0">
                <a:latin typeface="Arial Narrow" pitchFamily="34" charset="0"/>
              </a:rPr>
              <a:t>?</a:t>
            </a:r>
          </a:p>
          <a:p>
            <a:endParaRPr lang="en-GB" dirty="0"/>
          </a:p>
        </p:txBody>
      </p:sp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fontScale="77500" lnSpcReduction="20000"/>
          </a:bodyPr>
          <a:lstStyle/>
          <a:p>
            <a:r>
              <a:rPr lang="en-GB" sz="2400" dirty="0">
                <a:latin typeface="Arial Narrow" pitchFamily="34" charset="0"/>
              </a:rPr>
              <a:t>Solo </a:t>
            </a:r>
            <a:r>
              <a:rPr lang="en-GB" sz="2400" dirty="0" err="1">
                <a:latin typeface="Arial Narrow" pitchFamily="34" charset="0"/>
              </a:rPr>
              <a:t>chirurgia</a:t>
            </a:r>
            <a:r>
              <a:rPr lang="en-GB" sz="2400" dirty="0">
                <a:latin typeface="Arial Narrow" pitchFamily="34" charset="0"/>
              </a:rPr>
              <a:t> (EPP o P/D o P): </a:t>
            </a:r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chirurgico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endParaRPr lang="en-GB" sz="2400" dirty="0">
              <a:latin typeface="Arial Narrow" pitchFamily="34" charset="0"/>
            </a:endParaRPr>
          </a:p>
          <a:p>
            <a:r>
              <a:rPr lang="en-GB" sz="2400" dirty="0">
                <a:latin typeface="Arial Narrow" pitchFamily="34" charset="0"/>
              </a:rPr>
              <a:t>Solo </a:t>
            </a:r>
            <a:r>
              <a:rPr lang="en-GB" sz="2400" dirty="0" err="1">
                <a:latin typeface="Arial Narrow" pitchFamily="34" charset="0"/>
              </a:rPr>
              <a:t>chemioterapia</a:t>
            </a:r>
            <a:r>
              <a:rPr lang="en-GB" sz="2400" dirty="0">
                <a:latin typeface="Arial Narrow" pitchFamily="34" charset="0"/>
              </a:rPr>
              <a:t>: </a:t>
            </a:r>
            <a:r>
              <a:rPr lang="en-GB" sz="2400" dirty="0" err="1">
                <a:latin typeface="Arial Narrow" pitchFamily="34" charset="0"/>
              </a:rPr>
              <a:t>chemioterapia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iniziata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endParaRPr lang="en-GB" sz="2400" dirty="0">
              <a:latin typeface="Arial Narrow" pitchFamily="34" charset="0"/>
            </a:endParaRPr>
          </a:p>
          <a:p>
            <a:r>
              <a:rPr lang="en-GB" sz="2400" dirty="0" err="1">
                <a:latin typeface="Arial Narrow" pitchFamily="34" charset="0"/>
              </a:rPr>
              <a:t>Multimodale</a:t>
            </a:r>
            <a:r>
              <a:rPr lang="en-GB" sz="2400" dirty="0">
                <a:latin typeface="Arial Narrow" pitchFamily="34" charset="0"/>
              </a:rPr>
              <a:t>: </a:t>
            </a:r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EPP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,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4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dall’intervento</a:t>
            </a:r>
            <a:r>
              <a:rPr lang="en-GB" sz="2400" dirty="0">
                <a:latin typeface="Arial Narrow" pitchFamily="34" charset="0"/>
              </a:rPr>
              <a:t> radio e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(max 4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l’una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dall’altra</a:t>
            </a:r>
            <a:r>
              <a:rPr lang="en-GB" sz="2400" dirty="0">
                <a:latin typeface="Arial Narrow" pitchFamily="34" charset="0"/>
              </a:rPr>
              <a:t>); 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ed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9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e radio</a:t>
            </a:r>
          </a:p>
          <a:p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e </a:t>
            </a:r>
            <a:r>
              <a:rPr lang="en-GB" sz="2400" dirty="0" err="1">
                <a:latin typeface="Arial Narrow" pitchFamily="34" charset="0"/>
              </a:rPr>
              <a:t>chemioterapia</a:t>
            </a:r>
            <a:endParaRPr lang="en-GB" sz="2400" dirty="0">
              <a:latin typeface="Arial Narrow" pitchFamily="34" charset="0"/>
            </a:endParaRPr>
          </a:p>
          <a:p>
            <a:pPr lvl="1"/>
            <a:r>
              <a:rPr lang="en-GB" sz="2400" dirty="0" err="1">
                <a:latin typeface="Arial Narrow" pitchFamily="34" charset="0"/>
              </a:rPr>
              <a:t>Adiuvante</a:t>
            </a:r>
            <a:r>
              <a:rPr lang="en-GB" sz="2400" dirty="0">
                <a:latin typeface="Arial Narrow" pitchFamily="34" charset="0"/>
              </a:rPr>
              <a:t> (</a:t>
            </a:r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,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4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dall’intervento</a:t>
            </a:r>
            <a:r>
              <a:rPr lang="en-GB" sz="2400" dirty="0">
                <a:latin typeface="Arial Narrow" pitchFamily="34" charset="0"/>
              </a:rPr>
              <a:t>)</a:t>
            </a:r>
          </a:p>
          <a:p>
            <a:pPr lvl="1"/>
            <a:r>
              <a:rPr lang="en-GB" sz="2400" dirty="0" err="1">
                <a:latin typeface="Arial Narrow" pitchFamily="34" charset="0"/>
              </a:rPr>
              <a:t>Neoadiuvante</a:t>
            </a:r>
            <a:r>
              <a:rPr lang="en-GB" sz="2400" dirty="0">
                <a:latin typeface="Arial Narrow" pitchFamily="34" charset="0"/>
              </a:rPr>
              <a:t> (</a:t>
            </a:r>
            <a:r>
              <a:rPr lang="en-GB" sz="2400" dirty="0" err="1">
                <a:latin typeface="Arial Narrow" pitchFamily="34" charset="0"/>
              </a:rPr>
              <a:t>chemioterapia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, </a:t>
            </a:r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9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dall’inizio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della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chemioterapia</a:t>
            </a:r>
            <a:r>
              <a:rPr lang="en-GB" sz="2400" dirty="0">
                <a:latin typeface="Arial Narrow" pitchFamily="34" charset="0"/>
              </a:rPr>
              <a:t>)</a:t>
            </a:r>
          </a:p>
          <a:p>
            <a:r>
              <a:rPr lang="en-GB" sz="2400" dirty="0" err="1">
                <a:latin typeface="Arial Narrow" pitchFamily="34" charset="0"/>
              </a:rPr>
              <a:t>Altro</a:t>
            </a:r>
            <a:endParaRPr lang="en-GB" sz="2400" dirty="0">
              <a:latin typeface="Arial Narrow" pitchFamily="34" charset="0"/>
            </a:endParaRPr>
          </a:p>
          <a:p>
            <a:pPr lvl="1"/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e radio (</a:t>
            </a:r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, radio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4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dall’intervento</a:t>
            </a:r>
            <a:r>
              <a:rPr lang="en-GB" sz="2400" dirty="0">
                <a:latin typeface="Arial Narrow" pitchFamily="34" charset="0"/>
              </a:rPr>
              <a:t>)</a:t>
            </a:r>
          </a:p>
          <a:p>
            <a:pPr lvl="1"/>
            <a:r>
              <a:rPr lang="en-GB" sz="2400" dirty="0" err="1">
                <a:latin typeface="Arial Narrow" pitchFamily="34" charset="0"/>
              </a:rPr>
              <a:t>Chemioterapia</a:t>
            </a:r>
            <a:r>
              <a:rPr lang="en-GB" sz="2400" dirty="0">
                <a:latin typeface="Arial Narrow" pitchFamily="34" charset="0"/>
              </a:rPr>
              <a:t>/radio (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 e radio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9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</a:t>
            </a:r>
            <a:r>
              <a:rPr lang="en-GB" sz="2400" dirty="0">
                <a:latin typeface="Arial Narrow" pitchFamily="34" charset="0"/>
              </a:rPr>
              <a:t>’ </a:t>
            </a:r>
            <a:r>
              <a:rPr lang="en-GB" sz="2400" dirty="0" err="1">
                <a:latin typeface="Arial Narrow" pitchFamily="34" charset="0"/>
              </a:rPr>
              <a:t>inizio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; </a:t>
            </a:r>
            <a:r>
              <a:rPr lang="en-GB" sz="2400" dirty="0" err="1">
                <a:latin typeface="Arial Narrow" pitchFamily="34" charset="0"/>
              </a:rPr>
              <a:t>radioterapia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 e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4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dll’a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inizio</a:t>
            </a:r>
            <a:r>
              <a:rPr lang="en-GB" sz="2400" dirty="0">
                <a:latin typeface="Arial Narrow" pitchFamily="34" charset="0"/>
              </a:rPr>
              <a:t> radio)</a:t>
            </a:r>
          </a:p>
          <a:p>
            <a:pPr lvl="1"/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PD o P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,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4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dall’intervento</a:t>
            </a:r>
            <a:r>
              <a:rPr lang="en-GB" sz="2400" dirty="0">
                <a:latin typeface="Arial Narrow" pitchFamily="34" charset="0"/>
              </a:rPr>
              <a:t> radio e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(max 4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l’una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dall’altra</a:t>
            </a:r>
            <a:r>
              <a:rPr lang="en-GB" sz="2400" dirty="0">
                <a:latin typeface="Arial Narrow" pitchFamily="34" charset="0"/>
              </a:rPr>
              <a:t>); 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5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diagnosi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ed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entro</a:t>
            </a:r>
            <a:r>
              <a:rPr lang="en-GB" sz="2400" dirty="0">
                <a:latin typeface="Arial Narrow" pitchFamily="34" charset="0"/>
              </a:rPr>
              <a:t> 9 </a:t>
            </a:r>
            <a:r>
              <a:rPr lang="en-GB" sz="2400" dirty="0" err="1">
                <a:latin typeface="Arial Narrow" pitchFamily="34" charset="0"/>
              </a:rPr>
              <a:t>mesi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dalla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chemio</a:t>
            </a:r>
            <a:r>
              <a:rPr lang="en-GB" sz="2400" dirty="0">
                <a:latin typeface="Arial Narrow" pitchFamily="34" charset="0"/>
              </a:rPr>
              <a:t> </a:t>
            </a:r>
            <a:r>
              <a:rPr lang="en-GB" sz="2400" dirty="0" err="1">
                <a:latin typeface="Arial Narrow" pitchFamily="34" charset="0"/>
              </a:rPr>
              <a:t>intervento</a:t>
            </a:r>
            <a:r>
              <a:rPr lang="en-GB" sz="2400" dirty="0">
                <a:latin typeface="Arial Narrow" pitchFamily="34" charset="0"/>
              </a:rPr>
              <a:t> e radio)</a:t>
            </a:r>
          </a:p>
          <a:p>
            <a:pPr lvl="1"/>
            <a:r>
              <a:rPr lang="it-IT" sz="2400" b="0" i="0" u="none" strike="noStrike" dirty="0">
                <a:solidFill>
                  <a:srgbClr val="000000"/>
                </a:solidFill>
                <a:latin typeface="Arial Narrow" pitchFamily="34" charset="0"/>
              </a:rPr>
              <a:t>P/D o P e radioterapia (intervento entro 5 mesi dalla diagnosi e radio entro 4 mesi dall’intervento)</a:t>
            </a:r>
          </a:p>
          <a:p>
            <a:pPr lvl="1"/>
            <a:r>
              <a:rPr lang="en-GB" sz="2600" dirty="0">
                <a:latin typeface="Arial Narrow" pitchFamily="34" charset="0"/>
              </a:rPr>
              <a:t>Solo </a:t>
            </a:r>
            <a:r>
              <a:rPr lang="en-GB" sz="2600" dirty="0" err="1">
                <a:latin typeface="Arial Narrow" pitchFamily="34" charset="0"/>
              </a:rPr>
              <a:t>radioterapia</a:t>
            </a:r>
            <a:r>
              <a:rPr lang="en-GB" sz="2600" dirty="0">
                <a:latin typeface="Arial Narrow" pitchFamily="34" charset="0"/>
              </a:rPr>
              <a:t> (</a:t>
            </a:r>
            <a:r>
              <a:rPr lang="en-GB" sz="2600" dirty="0" err="1">
                <a:latin typeface="Arial Narrow" pitchFamily="34" charset="0"/>
              </a:rPr>
              <a:t>iniziata</a:t>
            </a:r>
            <a:r>
              <a:rPr lang="en-GB" sz="2600" dirty="0">
                <a:latin typeface="Arial Narrow" pitchFamily="34" charset="0"/>
              </a:rPr>
              <a:t> </a:t>
            </a:r>
            <a:r>
              <a:rPr lang="en-GB" sz="2600" dirty="0" err="1">
                <a:latin typeface="Arial Narrow" pitchFamily="34" charset="0"/>
              </a:rPr>
              <a:t>entro</a:t>
            </a:r>
            <a:r>
              <a:rPr lang="en-GB" sz="2600" dirty="0">
                <a:latin typeface="Arial Narrow" pitchFamily="34" charset="0"/>
              </a:rPr>
              <a:t> 5 </a:t>
            </a:r>
            <a:r>
              <a:rPr lang="en-GB" sz="2600" dirty="0" err="1">
                <a:latin typeface="Arial Narrow" pitchFamily="34" charset="0"/>
              </a:rPr>
              <a:t>mesi</a:t>
            </a:r>
            <a:r>
              <a:rPr lang="en-GB" sz="2600" dirty="0">
                <a:latin typeface="Arial Narrow" pitchFamily="34" charset="0"/>
              </a:rPr>
              <a:t> </a:t>
            </a:r>
            <a:r>
              <a:rPr lang="en-GB" sz="2600" dirty="0" err="1">
                <a:latin typeface="Arial Narrow" pitchFamily="34" charset="0"/>
              </a:rPr>
              <a:t>dalla</a:t>
            </a:r>
            <a:r>
              <a:rPr lang="en-GB" sz="2600" dirty="0">
                <a:latin typeface="Arial Narrow" pitchFamily="34" charset="0"/>
              </a:rPr>
              <a:t> </a:t>
            </a:r>
            <a:r>
              <a:rPr lang="en-GB" sz="2600" dirty="0" err="1">
                <a:latin typeface="Arial Narrow" pitchFamily="34" charset="0"/>
              </a:rPr>
              <a:t>diagnosi</a:t>
            </a:r>
            <a:r>
              <a:rPr lang="en-GB" sz="2600" dirty="0">
                <a:latin typeface="Arial Narrow" pitchFamily="34" charset="0"/>
              </a:rPr>
              <a:t>, include </a:t>
            </a:r>
            <a:r>
              <a:rPr lang="en-GB" sz="2600" dirty="0" err="1">
                <a:latin typeface="Arial Narrow" pitchFamily="34" charset="0"/>
              </a:rPr>
              <a:t>quella</a:t>
            </a:r>
            <a:r>
              <a:rPr lang="en-GB" sz="2600" dirty="0">
                <a:latin typeface="Arial Narrow" pitchFamily="34" charset="0"/>
              </a:rPr>
              <a:t> </a:t>
            </a:r>
            <a:r>
              <a:rPr lang="en-GB" sz="2600" dirty="0" err="1">
                <a:latin typeface="Arial Narrow" pitchFamily="34" charset="0"/>
              </a:rPr>
              <a:t>curativa</a:t>
            </a:r>
            <a:r>
              <a:rPr lang="en-GB" sz="2600" dirty="0">
                <a:latin typeface="Arial Narrow" pitchFamily="34" charset="0"/>
              </a:rPr>
              <a:t> e </a:t>
            </a:r>
            <a:r>
              <a:rPr lang="en-GB" sz="2600" dirty="0" err="1">
                <a:latin typeface="Arial Narrow" pitchFamily="34" charset="0"/>
              </a:rPr>
              <a:t>quella</a:t>
            </a:r>
            <a:r>
              <a:rPr lang="en-GB" sz="2600" dirty="0">
                <a:latin typeface="Arial Narrow" pitchFamily="34" charset="0"/>
              </a:rPr>
              <a:t> </a:t>
            </a:r>
            <a:r>
              <a:rPr lang="en-GB" sz="2600" dirty="0" err="1">
                <a:latin typeface="Arial Narrow" pitchFamily="34" charset="0"/>
              </a:rPr>
              <a:t>antalgica</a:t>
            </a:r>
            <a:r>
              <a:rPr lang="en-GB" sz="2600" dirty="0">
                <a:latin typeface="Arial Narrow" pitchFamily="34" charset="0"/>
              </a:rPr>
              <a:t>)</a:t>
            </a:r>
          </a:p>
          <a:p>
            <a:pPr lvl="1">
              <a:buNone/>
            </a:pPr>
            <a:endParaRPr lang="en-GB" sz="2100" dirty="0">
              <a:latin typeface="Arial Narrow" pitchFamily="34" charset="0"/>
            </a:endParaRPr>
          </a:p>
          <a:p>
            <a:pPr lvl="1"/>
            <a:endParaRPr lang="en-GB" sz="2100" dirty="0">
              <a:latin typeface="Arial Narrow" pitchFamily="34" charset="0"/>
            </a:endParaRPr>
          </a:p>
          <a:p>
            <a:pPr lvl="1">
              <a:buNone/>
            </a:pPr>
            <a:endParaRPr lang="en-GB" sz="2100" dirty="0">
              <a:latin typeface="Arial Narrow" pitchFamily="34" charset="0"/>
            </a:endParaRPr>
          </a:p>
          <a:p>
            <a:pPr lvl="1"/>
            <a:endParaRPr lang="en-GB" sz="2000" dirty="0">
              <a:latin typeface="Arial Narrow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09600" y="2209800"/>
            <a:ext cx="8077200" cy="1752600"/>
          </a:xfrm>
          <a:prstGeom prst="rect">
            <a:avLst/>
          </a:prstGeom>
          <a:solidFill>
            <a:srgbClr val="FFC000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Nessun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trattamento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: include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anche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i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casi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che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non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rientrano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nelle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definizionie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di </a:t>
            </a:r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trattamento</a:t>
            </a:r>
            <a:r>
              <a:rPr lang="en-GB" sz="2800" dirty="0">
                <a:solidFill>
                  <a:schemeClr val="tx1"/>
                </a:solidFill>
                <a:latin typeface="Arial Narrow" pitchFamily="34" charset="0"/>
              </a:rPr>
              <a:t> (N=116 su 831)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066800" y="1600201"/>
          <a:ext cx="7162800" cy="4343401"/>
        </p:xfrm>
        <a:graphic>
          <a:graphicData uri="http://schemas.openxmlformats.org/drawingml/2006/table">
            <a:tbl>
              <a:tblPr/>
              <a:tblGrid>
                <a:gridCol w="4400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42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solo chemioterapia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1,011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nessun trattamento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831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chirurgia e chemioterapia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solo chirurgia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180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altro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multimodale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informazione mancante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2372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Totale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2,475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“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altro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”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81000" y="1447798"/>
          <a:ext cx="8382000" cy="4038603"/>
        </p:xfrm>
        <a:graphic>
          <a:graphicData uri="http://schemas.openxmlformats.org/drawingml/2006/table">
            <a:tbl>
              <a:tblPr/>
              <a:tblGrid>
                <a:gridCol w="6035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3221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9277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chemioterapia e radioterapia curativa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9277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EPP e radioterapia curativa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221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P/D o P, chemio e radio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3221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solo radioterapia </a:t>
                      </a:r>
                      <a:endParaRPr lang="it-IT" sz="2800" b="0" i="0" u="none" strike="noStrike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P/D o P e radioterapia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221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Intervento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chirurgico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5800" y="1143000"/>
          <a:ext cx="7010400" cy="3020684"/>
        </p:xfrm>
        <a:graphic>
          <a:graphicData uri="http://schemas.openxmlformats.org/drawingml/2006/table">
            <a:tbl>
              <a:tblPr/>
              <a:tblGrid>
                <a:gridCol w="5996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8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Intervento e chemio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chemio e EPP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EPP e chemio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chemio  e P/D o 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16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P/D o P e chemio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162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5800" y="4343400"/>
          <a:ext cx="7010400" cy="1981198"/>
        </p:xfrm>
        <a:graphic>
          <a:graphicData uri="http://schemas.openxmlformats.org/drawingml/2006/table">
            <a:tbl>
              <a:tblPr/>
              <a:tblGrid>
                <a:gridCol w="5996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951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Intervento da solo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00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EPP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621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P/D o 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621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Il nostro campione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2800" dirty="0">
                <a:latin typeface="Arial Narrow" pitchFamily="34" charset="0"/>
              </a:rPr>
              <a:t>2,475 casi di MPM </a:t>
            </a:r>
          </a:p>
          <a:p>
            <a:pPr lvl="0"/>
            <a:r>
              <a:rPr lang="it-IT" sz="2800" dirty="0">
                <a:latin typeface="Arial Narrow" pitchFamily="34" charset="0"/>
              </a:rPr>
              <a:t>70% Maschi e 30% Femmine</a:t>
            </a:r>
          </a:p>
          <a:p>
            <a:r>
              <a:rPr lang="it-IT" sz="2800" dirty="0">
                <a:latin typeface="Arial Narrow" pitchFamily="34" charset="0"/>
              </a:rPr>
              <a:t>Età media 68 anni</a:t>
            </a:r>
          </a:p>
          <a:p>
            <a:pPr>
              <a:buNone/>
            </a:pPr>
            <a:endParaRPr lang="it-IT" sz="2800" dirty="0">
              <a:latin typeface="Arial Narrow" pitchFamily="34" charset="0"/>
            </a:endParaRPr>
          </a:p>
          <a:p>
            <a:r>
              <a:rPr lang="it-IT" sz="2800" dirty="0">
                <a:latin typeface="Arial Narrow" pitchFamily="34" charset="0"/>
              </a:rPr>
              <a:t>70% mesotelioma </a:t>
            </a:r>
            <a:r>
              <a:rPr lang="it-IT" sz="2800" dirty="0" err="1">
                <a:latin typeface="Arial Narrow" pitchFamily="34" charset="0"/>
              </a:rPr>
              <a:t>epitelioide</a:t>
            </a:r>
            <a:endParaRPr lang="it-IT" sz="2800" dirty="0">
              <a:latin typeface="Arial Narrow" pitchFamily="34" charset="0"/>
            </a:endParaRPr>
          </a:p>
          <a:p>
            <a:r>
              <a:rPr lang="it-IT" sz="2800" dirty="0">
                <a:latin typeface="Arial Narrow" pitchFamily="34" charset="0"/>
              </a:rPr>
              <a:t>12% mesotelioma, NAS</a:t>
            </a:r>
          </a:p>
          <a:p>
            <a:r>
              <a:rPr lang="it-IT" sz="2800" dirty="0">
                <a:latin typeface="Arial Narrow" pitchFamily="34" charset="0"/>
              </a:rPr>
              <a:t>10% mesotelioma bifasico</a:t>
            </a:r>
          </a:p>
          <a:p>
            <a:r>
              <a:rPr lang="it-IT" sz="2800" dirty="0">
                <a:latin typeface="Arial Narrow" pitchFamily="34" charset="0"/>
              </a:rPr>
              <a:t>7% mesotelioma </a:t>
            </a:r>
            <a:r>
              <a:rPr lang="it-IT" sz="2800" dirty="0" err="1">
                <a:latin typeface="Arial Narrow" pitchFamily="34" charset="0"/>
              </a:rPr>
              <a:t>sarcomatoide</a:t>
            </a:r>
            <a:r>
              <a:rPr lang="it-IT" dirty="0"/>
              <a:t>       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Chi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sono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non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trattati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?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Arial Narrow" pitchFamily="34" charset="0"/>
              </a:rPr>
              <a:t>Età</a:t>
            </a:r>
            <a:r>
              <a:rPr lang="en-GB" dirty="0">
                <a:latin typeface="Arial Narrow" pitchFamily="34" charset="0"/>
              </a:rPr>
              <a:t> media 74 </a:t>
            </a:r>
            <a:r>
              <a:rPr lang="en-GB" dirty="0" err="1">
                <a:latin typeface="Arial Narrow" pitchFamily="34" charset="0"/>
              </a:rPr>
              <a:t>anni</a:t>
            </a:r>
            <a:r>
              <a:rPr lang="en-GB" dirty="0">
                <a:latin typeface="Arial Narrow" pitchFamily="34" charset="0"/>
              </a:rPr>
              <a:t>  (&gt; </a:t>
            </a:r>
            <a:r>
              <a:rPr lang="en-GB" dirty="0" err="1">
                <a:latin typeface="Arial Narrow" pitchFamily="34" charset="0"/>
              </a:rPr>
              <a:t>dei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trattati</a:t>
            </a:r>
            <a:r>
              <a:rPr lang="en-GB" dirty="0">
                <a:latin typeface="Arial Narrow" pitchFamily="34" charset="0"/>
              </a:rPr>
              <a:t>)</a:t>
            </a:r>
          </a:p>
          <a:p>
            <a:r>
              <a:rPr lang="en-GB" dirty="0">
                <a:latin typeface="Arial Narrow" pitchFamily="34" charset="0"/>
              </a:rPr>
              <a:t>26% </a:t>
            </a:r>
            <a:r>
              <a:rPr lang="en-GB" dirty="0" err="1">
                <a:latin typeface="Arial Narrow" pitchFamily="34" charset="0"/>
              </a:rPr>
              <a:t>morti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entro</a:t>
            </a:r>
            <a:r>
              <a:rPr lang="en-GB" dirty="0">
                <a:latin typeface="Arial Narrow" pitchFamily="34" charset="0"/>
              </a:rPr>
              <a:t> 3 </a:t>
            </a:r>
            <a:r>
              <a:rPr lang="en-GB" dirty="0" err="1">
                <a:latin typeface="Arial Narrow" pitchFamily="34" charset="0"/>
              </a:rPr>
              <a:t>mesi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dalla</a:t>
            </a:r>
            <a:r>
              <a:rPr lang="en-GB" dirty="0">
                <a:latin typeface="Arial Narrow" pitchFamily="34" charset="0"/>
              </a:rPr>
              <a:t> </a:t>
            </a:r>
            <a:r>
              <a:rPr lang="en-GB" dirty="0" err="1">
                <a:latin typeface="Arial Narrow" pitchFamily="34" charset="0"/>
              </a:rPr>
              <a:t>diagnosi</a:t>
            </a:r>
            <a:endParaRPr lang="en-GB" dirty="0">
              <a:latin typeface="Arial Narrow" pitchFamily="34" charset="0"/>
            </a:endParaRPr>
          </a:p>
          <a:p>
            <a:endParaRPr lang="en-GB" dirty="0">
              <a:latin typeface="Arial Narrow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533400" y="3429000"/>
          <a:ext cx="6857999" cy="2251710"/>
        </p:xfrm>
        <a:graphic>
          <a:graphicData uri="http://schemas.openxmlformats.org/drawingml/2006/table">
            <a:tbl>
              <a:tblPr/>
              <a:tblGrid>
                <a:gridCol w="4648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stadio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localizzato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localmente avanzato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avanzato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28601" y="2008766"/>
          <a:ext cx="8686799" cy="3212483"/>
        </p:xfrm>
        <a:graphic>
          <a:graphicData uri="http://schemas.openxmlformats.org/drawingml/2006/table">
            <a:tbl>
              <a:tblPr/>
              <a:tblGrid>
                <a:gridCol w="1368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4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7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7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0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826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stadio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Trattamento (%)</a:t>
                      </a:r>
                    </a:p>
                  </a:txBody>
                  <a:tcPr marL="6403" marR="6403" marT="640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 casi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49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No trattamento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solo chemio 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altro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solo chirurgia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chirurgia e chemio 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multimodale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missing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6403" marR="6403" marT="640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60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localizzato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1181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4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local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avanz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48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400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863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avanzato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33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47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479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601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missing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48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415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32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Totale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34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2,475</a:t>
                      </a:r>
                    </a:p>
                  </a:txBody>
                  <a:tcPr marL="6403" marR="6403" marT="6403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,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ed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età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28600" y="1143000"/>
          <a:ext cx="8534401" cy="261926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5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34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46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2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142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stadio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Trattamento (%)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 casi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31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No trattamento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solo chemio 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altro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solo chirurgia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chirurgia    e chemio 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multimodale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</a:p>
                  </a:txBody>
                  <a:tcPr marL="6162" marR="6162" marT="616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28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localizzato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44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843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1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local</a:t>
                      </a:r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it-IT" sz="2000" b="0" i="0" u="none" strike="noStrike" baseline="0" dirty="0" err="1">
                          <a:solidFill>
                            <a:srgbClr val="000000"/>
                          </a:solidFill>
                          <a:latin typeface="Arial Narrow"/>
                        </a:rPr>
                        <a:t>avanz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52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312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28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avanzato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360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8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39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264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288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Totale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47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1,779</a:t>
                      </a:r>
                    </a:p>
                  </a:txBody>
                  <a:tcPr marL="6162" marR="6162" marT="616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04800" y="685800"/>
            <a:ext cx="2057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tx1"/>
                </a:solidFill>
              </a:rPr>
              <a:t>&lt; 75 </a:t>
            </a:r>
            <a:r>
              <a:rPr lang="en-GB" sz="2800" b="1" dirty="0" err="1">
                <a:solidFill>
                  <a:schemeClr val="tx1"/>
                </a:solidFill>
              </a:rPr>
              <a:t>anni</a:t>
            </a:r>
            <a:endParaRPr lang="en-GB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04800" y="4191000"/>
          <a:ext cx="8534399" cy="2310225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56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1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1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06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10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stadio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Trattamento (%)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N casi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No trattamento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solo chemio 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altro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solo chirurgia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chirurgia e chemio 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 err="1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missing</a:t>
                      </a:r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7815" marR="7815" marT="781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45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localizzato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60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27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338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local</a:t>
                      </a:r>
                      <a:r>
                        <a:rPr lang="it-IT" sz="1800" b="0" i="0" u="none" strike="noStrike" baseline="0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  <a:r>
                        <a:rPr lang="it-IT" sz="1800" b="0" i="0" u="none" strike="noStrike" baseline="0" dirty="0" err="1">
                          <a:solidFill>
                            <a:srgbClr val="000000"/>
                          </a:solidFill>
                          <a:latin typeface="Arial Narrow"/>
                        </a:rPr>
                        <a:t>avanz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56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33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88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avanzato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68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119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76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151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Totale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696</a:t>
                      </a:r>
                    </a:p>
                  </a:txBody>
                  <a:tcPr marL="7815" marR="7815" marT="781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304800" y="3810000"/>
            <a:ext cx="20574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b="1" dirty="0">
                <a:solidFill>
                  <a:schemeClr val="tx1"/>
                </a:solidFill>
              </a:rPr>
              <a:t>&gt; 75 </a:t>
            </a:r>
            <a:r>
              <a:rPr lang="en-GB" sz="2800" b="1" dirty="0" err="1">
                <a:solidFill>
                  <a:schemeClr val="tx1"/>
                </a:solidFill>
              </a:rPr>
              <a:t>anni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regione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304800" y="838200"/>
          <a:ext cx="8534400" cy="5480462"/>
        </p:xfrm>
        <a:graphic>
          <a:graphicData uri="http://schemas.openxmlformats.org/drawingml/2006/table">
            <a:tbl>
              <a:tblPr/>
              <a:tblGrid>
                <a:gridCol w="1198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26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7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04800"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Regione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Trattamento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N casi raccolti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algn="l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no</a:t>
                      </a:r>
                      <a:r>
                        <a:rPr lang="it-IT" sz="2000" b="0" i="0" u="none" strike="noStrike" kern="1200" baseline="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 trattamento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solo chemio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chirurgia o </a:t>
                      </a:r>
                      <a:r>
                        <a:rPr lang="it-IT" sz="2000" b="0" i="0" u="none" strike="noStrike" kern="1200" dirty="0" err="1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chir</a:t>
                      </a:r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/chemio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multimodale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altro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kern="1200" dirty="0" err="1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missing</a:t>
                      </a:r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latin typeface="Arial Narrow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Trento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577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Veneto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53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Lombardia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607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Piemonte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Liguria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C00000"/>
                          </a:solidFill>
                          <a:latin typeface="Arial Narrow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Toscana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35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Emilia 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Marche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Umbria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Lazio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Campania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Sicilia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C00000"/>
                          </a:solidFill>
                          <a:latin typeface="Arial Narrow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663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2,475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Chirurgia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vs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resecabile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regione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09600" y="1219200"/>
          <a:ext cx="7924800" cy="5052346"/>
        </p:xfrm>
        <a:graphic>
          <a:graphicData uri="http://schemas.openxmlformats.org/drawingml/2006/table">
            <a:tbl>
              <a:tblPr/>
              <a:tblGrid>
                <a:gridCol w="3264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7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3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Chirurgia (%) 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Resecabili (%) 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Trento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88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Lombardia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80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Umbria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78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077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Piemonte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69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Emilia Romagna 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62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Campania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62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Liguria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C00000"/>
                          </a:solidFill>
                          <a:latin typeface="Arial Narrow"/>
                        </a:rPr>
                        <a:t>58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Lazio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C00000"/>
                          </a:solidFill>
                          <a:latin typeface="Arial Narrow"/>
                        </a:rPr>
                        <a:t>56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Veneto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53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Toscana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36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C00000"/>
                          </a:solidFill>
                          <a:latin typeface="Arial Narrow"/>
                        </a:rPr>
                        <a:t>53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Marche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636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Sicilia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31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2500" b="0" i="0" u="none" strike="noStrike" dirty="0">
                          <a:solidFill>
                            <a:srgbClr val="FF0000"/>
                          </a:solidFill>
                          <a:latin typeface="Arial Narrow"/>
                        </a:rPr>
                        <a:t>38</a:t>
                      </a:r>
                    </a:p>
                  </a:txBody>
                  <a:tcPr marL="7642" marR="7642" marT="764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Chemioterapia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vs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avanzato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5800" y="1219202"/>
          <a:ext cx="7696199" cy="4884448"/>
        </p:xfrm>
        <a:graphic>
          <a:graphicData uri="http://schemas.openxmlformats.org/drawingml/2006/table">
            <a:tbl>
              <a:tblPr/>
              <a:tblGrid>
                <a:gridCol w="1294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672">
                <a:tc>
                  <a:txBody>
                    <a:bodyPr/>
                    <a:lstStyle/>
                    <a:p>
                      <a:pPr algn="l" fontAlgn="ctr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7888" marR="7888" marT="7888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% no trattamento 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% solo chemio 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% stadio avanzato 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Veneto 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Marche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53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Emilia R 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Sicilia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47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C00000"/>
                          </a:solidFill>
                          <a:latin typeface="Arial Narrow"/>
                        </a:rPr>
                        <a:t>27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Campania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Lombardia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44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19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Toscana 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C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Umbria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Lazio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38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49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C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7309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Piemonte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476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Liguria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49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36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C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4763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Trento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75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888" marR="7888" marT="788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Tipo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intervento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chirurgico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regione</a:t>
            </a:r>
            <a:endParaRPr lang="en-GB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04800" y="1066800"/>
          <a:ext cx="8458199" cy="5259705"/>
        </p:xfrm>
        <a:graphic>
          <a:graphicData uri="http://schemas.openxmlformats.org/drawingml/2006/table">
            <a:tbl>
              <a:tblPr/>
              <a:tblGrid>
                <a:gridCol w="245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0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%EPP</a:t>
                      </a:r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%P</a:t>
                      </a:r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/D o P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 Casi con chirurgia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Trento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Veneto (Padova)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C00000"/>
                          </a:solidFill>
                          <a:latin typeface="Arial Narrow"/>
                          <a:ea typeface="+mn-ea"/>
                          <a:cs typeface="+mn-cs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Lombardia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Piemonte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Liguria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Toscana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C00000"/>
                          </a:solidFill>
                          <a:latin typeface="Arial Narrow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Emilia Romagna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Marche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C00000"/>
                          </a:solidFill>
                          <a:latin typeface="Arial Narrow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Umbria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C00000"/>
                          </a:solidFill>
                          <a:latin typeface="Arial Narrow"/>
                          <a:ea typeface="+mn-ea"/>
                          <a:cs typeface="+mn-cs"/>
                        </a:rPr>
                        <a:t>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Lazio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Campania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C00000"/>
                          </a:solidFill>
                          <a:latin typeface="Arial Narrow"/>
                          <a:ea typeface="+mn-ea"/>
                          <a:cs typeface="+mn-cs"/>
                        </a:rPr>
                        <a:t>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Sicilia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735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400" b="0" i="0" u="none" strike="noStrike" kern="1200" dirty="0">
                          <a:solidFill>
                            <a:srgbClr val="000000"/>
                          </a:solidFill>
                          <a:latin typeface="Arial Narrow"/>
                          <a:ea typeface="+mn-ea"/>
                          <a:cs typeface="+mn-cs"/>
                        </a:rPr>
                        <a:t>520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0" y="838199"/>
          <a:ext cx="48044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tangolo 4"/>
          <p:cNvSpPr/>
          <p:nvPr/>
        </p:nvSpPr>
        <p:spPr>
          <a:xfrm>
            <a:off x="228600" y="838200"/>
            <a:ext cx="22669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100" b="1" dirty="0">
                <a:solidFill>
                  <a:sysClr val="windowText" lastClr="FFFFFF"/>
                </a:solidFill>
              </a:rPr>
              <a:t>Localizzato</a:t>
            </a:r>
          </a:p>
        </p:txBody>
      </p:sp>
      <p:graphicFrame>
        <p:nvGraphicFramePr>
          <p:cNvPr id="8" name="Grafico 7"/>
          <p:cNvGraphicFramePr/>
          <p:nvPr/>
        </p:nvGraphicFramePr>
        <p:xfrm>
          <a:off x="152400" y="3809999"/>
          <a:ext cx="5029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4800601" y="762000"/>
          <a:ext cx="4114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Sopravvivenza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e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Sopravvivenza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per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regioni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</a:p>
        </p:txBody>
      </p:sp>
      <p:graphicFrame>
        <p:nvGraphicFramePr>
          <p:cNvPr id="7" name="Grafico 6"/>
          <p:cNvGraphicFramePr/>
          <p:nvPr/>
        </p:nvGraphicFramePr>
        <p:xfrm>
          <a:off x="152400" y="1143000"/>
          <a:ext cx="8610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Trattamento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4525963"/>
          </a:xfrm>
        </p:spPr>
        <p:txBody>
          <a:bodyPr>
            <a:normAutofit fontScale="92500"/>
          </a:bodyPr>
          <a:lstStyle/>
          <a:p>
            <a:r>
              <a:rPr lang="it-IT" sz="2400" dirty="0">
                <a:latin typeface="Arial Narrow" pitchFamily="34" charset="0"/>
              </a:rPr>
              <a:t>Principalmente chemioterapia o nessun trattamento </a:t>
            </a:r>
          </a:p>
          <a:p>
            <a:r>
              <a:rPr lang="it-IT" sz="2400" dirty="0">
                <a:latin typeface="Arial Narrow" pitchFamily="34" charset="0"/>
              </a:rPr>
              <a:t>Basso uso del trattamento multimodale</a:t>
            </a:r>
          </a:p>
          <a:p>
            <a:r>
              <a:rPr lang="it-IT" sz="2400" dirty="0">
                <a:latin typeface="Arial Narrow" pitchFamily="34" charset="0"/>
              </a:rPr>
              <a:t>21% intervento chirurgico da solo o con chemioterapia neoadiuvante o adiuvante </a:t>
            </a:r>
          </a:p>
          <a:p>
            <a:r>
              <a:rPr lang="it-IT" sz="2400" dirty="0">
                <a:latin typeface="Arial Narrow" pitchFamily="34" charset="0"/>
              </a:rPr>
              <a:t>Trattamenti chirurgici più frequenti nei giovani e negli stadi resecabili</a:t>
            </a:r>
          </a:p>
          <a:p>
            <a:endParaRPr lang="it-IT" sz="2400" dirty="0">
              <a:latin typeface="Arial Narrow" pitchFamily="34" charset="0"/>
            </a:endParaRPr>
          </a:p>
          <a:p>
            <a:r>
              <a:rPr lang="it-IT" sz="2400" dirty="0">
                <a:latin typeface="Arial Narrow" pitchFamily="34" charset="0"/>
              </a:rPr>
              <a:t>Diverso ricorso all’intervento chirurgico tra regioni (non correlato alla proporzione degli stadi resecabili)</a:t>
            </a:r>
          </a:p>
          <a:p>
            <a:r>
              <a:rPr lang="it-IT" sz="2400" dirty="0">
                <a:latin typeface="Arial Narrow" pitchFamily="34" charset="0"/>
              </a:rPr>
              <a:t>Chemioterapia alta in tutte le regioni (più basso uso in Toscana e Campania)</a:t>
            </a:r>
          </a:p>
          <a:p>
            <a:r>
              <a:rPr lang="it-IT" sz="2400" dirty="0">
                <a:latin typeface="Arial Narrow" pitchFamily="34" charset="0"/>
              </a:rPr>
              <a:t>EPP più frequente rispetto a P/D o P a Padova e nelle Marche</a:t>
            </a:r>
          </a:p>
          <a:p>
            <a:r>
              <a:rPr lang="it-IT" sz="2400" dirty="0">
                <a:solidFill>
                  <a:srgbClr val="C00000"/>
                </a:solidFill>
                <a:latin typeface="Arial Narrow" pitchFamily="34" charset="0"/>
              </a:rPr>
              <a:t>Differenze tra regioni spiegate solo in parte da età e stadio 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Stadio: 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>
                <a:latin typeface="Arial Narrow" pitchFamily="34" charset="0"/>
              </a:rPr>
              <a:t>Localizzato: T1/T2, N0/N1, M0 </a:t>
            </a:r>
          </a:p>
          <a:p>
            <a:pPr>
              <a:buNone/>
            </a:pPr>
            <a:endParaRPr lang="it-IT" sz="1400" dirty="0">
              <a:latin typeface="Arial Narrow" pitchFamily="34" charset="0"/>
            </a:endParaRPr>
          </a:p>
          <a:p>
            <a:r>
              <a:rPr lang="it-IT" sz="2400" dirty="0">
                <a:latin typeface="Arial Narrow" pitchFamily="34" charset="0"/>
              </a:rPr>
              <a:t>Localmente avanzato: T3, N0/N1/N2, M0 o T1/T2, N2,M0, T1-T3, </a:t>
            </a:r>
            <a:r>
              <a:rPr lang="it-IT" sz="2400" dirty="0" err="1">
                <a:latin typeface="Arial Narrow" pitchFamily="34" charset="0"/>
              </a:rPr>
              <a:t>N+</a:t>
            </a:r>
            <a:endParaRPr lang="it-IT" sz="2400" dirty="0">
              <a:latin typeface="Arial Narrow" pitchFamily="34" charset="0"/>
            </a:endParaRPr>
          </a:p>
          <a:p>
            <a:pPr>
              <a:buNone/>
            </a:pPr>
            <a:endParaRPr lang="it-IT" sz="1400" dirty="0">
              <a:latin typeface="Arial Narrow" pitchFamily="34" charset="0"/>
            </a:endParaRPr>
          </a:p>
          <a:p>
            <a:r>
              <a:rPr lang="it-IT" sz="2400" dirty="0">
                <a:latin typeface="Arial Narrow" pitchFamily="34" charset="0"/>
              </a:rPr>
              <a:t>Avanzato: T4, qualsiasi N; qualsiasi T con N3; M1</a:t>
            </a:r>
          </a:p>
          <a:p>
            <a:pPr>
              <a:buNone/>
            </a:pPr>
            <a:endParaRPr lang="it-IT" sz="1400" dirty="0">
              <a:latin typeface="Arial Narrow" pitchFamily="34" charset="0"/>
            </a:endParaRPr>
          </a:p>
          <a:p>
            <a:r>
              <a:rPr lang="it-IT" sz="2400" dirty="0">
                <a:latin typeface="Arial Narrow" pitchFamily="34" charset="0"/>
              </a:rPr>
              <a:t>Informazione non disponibile</a:t>
            </a:r>
          </a:p>
          <a:p>
            <a:endParaRPr lang="it-IT" sz="1400" dirty="0">
              <a:latin typeface="Arial Narrow" pitchFamily="34" charset="0"/>
            </a:endParaRPr>
          </a:p>
          <a:p>
            <a:pPr>
              <a:buNone/>
            </a:pPr>
            <a:r>
              <a:rPr lang="it-IT" sz="2800" dirty="0">
                <a:solidFill>
                  <a:srgbClr val="C00000"/>
                </a:solidFill>
                <a:latin typeface="Arial Narrow" pitchFamily="34" charset="0"/>
              </a:rPr>
              <a:t>Assunzione: Mx=M0</a:t>
            </a:r>
          </a:p>
          <a:p>
            <a:endParaRPr lang="it-IT" sz="2800" dirty="0">
              <a:latin typeface="Arial Narrow" pitchFamily="34" charset="0"/>
            </a:endParaRPr>
          </a:p>
          <a:p>
            <a:pPr>
              <a:buNone/>
            </a:pPr>
            <a:endParaRPr lang="it-IT" sz="2800" dirty="0">
              <a:latin typeface="Arial Narrow" pitchFamily="34" charset="0"/>
            </a:endParaRPr>
          </a:p>
          <a:p>
            <a:pPr>
              <a:buNone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endParaRPr lang="en-GB" sz="54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914400" y="1828800"/>
          <a:ext cx="7543799" cy="2983230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localizzato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1,181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localmente avanzato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avanzato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missing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2,475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3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38200"/>
            <a:ext cx="2895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Missing per </a:t>
            </a:r>
            <a:r>
              <a:rPr lang="en-GB" sz="36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registro</a:t>
            </a:r>
            <a:endParaRPr lang="en-GB" sz="36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133599" y="304792"/>
          <a:ext cx="6750627" cy="6481124"/>
        </p:xfrm>
        <a:graphic>
          <a:graphicData uri="http://schemas.openxmlformats.org/drawingml/2006/table">
            <a:tbl>
              <a:tblPr/>
              <a:tblGrid>
                <a:gridCol w="4113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93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8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%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N casi raccolti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Veneto (Padova)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49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Varese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Como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Sondrio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Lombardia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Piemonte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467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Liguria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240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Toscana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217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 Reggio Emilia 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Modena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Registro Tumori Parma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Romagna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52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Marche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Umbria 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46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Lazio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182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Campania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Napoli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Siracusa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Palermo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Catania-Messina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Ragusa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68877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2,475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Possiamo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utilizzare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pT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e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pN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?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04800" y="1066800"/>
          <a:ext cx="8458200" cy="5590384"/>
        </p:xfrm>
        <a:graphic>
          <a:graphicData uri="http://schemas.openxmlformats.org/drawingml/2006/table">
            <a:tbl>
              <a:tblPr/>
              <a:tblGrid>
                <a:gridCol w="1569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08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596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0038">
                <a:tc rowSpan="2">
                  <a:txBody>
                    <a:bodyPr/>
                    <a:lstStyle/>
                    <a:p>
                      <a:pPr algn="l" fontAlgn="b"/>
                      <a:r>
                        <a:rPr lang="it-IT" sz="2800" b="1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cT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it-IT" sz="2800" b="1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pT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038">
                <a:tc vMerge="1">
                  <a:txBody>
                    <a:bodyPr/>
                    <a:lstStyle/>
                    <a:p>
                      <a:pPr algn="l" fontAlgn="b"/>
                      <a:endParaRPr lang="it-IT" sz="2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miss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T1a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T1b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TX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miss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 avanzato 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33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T1-T2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37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TX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038">
                <a:tc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</a:t>
                      </a:r>
                    </a:p>
                  </a:txBody>
                  <a:tcPr marL="8404" marR="8404" marT="840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2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35</a:t>
                      </a:r>
                    </a:p>
                  </a:txBody>
                  <a:tcPr marL="8404" marR="8404" marT="840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Ovale 4"/>
          <p:cNvSpPr/>
          <p:nvPr/>
        </p:nvSpPr>
        <p:spPr>
          <a:xfrm>
            <a:off x="7543800" y="2819400"/>
            <a:ext cx="762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e 5"/>
          <p:cNvSpPr/>
          <p:nvPr/>
        </p:nvSpPr>
        <p:spPr>
          <a:xfrm>
            <a:off x="6781800" y="4191000"/>
            <a:ext cx="7620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e 6"/>
          <p:cNvSpPr/>
          <p:nvPr/>
        </p:nvSpPr>
        <p:spPr>
          <a:xfrm>
            <a:off x="6781800" y="4876800"/>
            <a:ext cx="7620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e 7"/>
          <p:cNvSpPr/>
          <p:nvPr/>
        </p:nvSpPr>
        <p:spPr>
          <a:xfrm>
            <a:off x="7543800" y="5562600"/>
            <a:ext cx="762000" cy="45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2438400" y="313740"/>
          <a:ext cx="6420709" cy="6481124"/>
        </p:xfrm>
        <a:graphic>
          <a:graphicData uri="http://schemas.openxmlformats.org/drawingml/2006/table">
            <a:tbl>
              <a:tblPr/>
              <a:tblGrid>
                <a:gridCol w="3695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4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66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%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Missing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del pt e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pn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(%) 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Veneto (Padova)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Varese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Como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Sondrio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Lombardia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Piemonte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Liguria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Toscana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 Reggio Emilia 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Modena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21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Registro Tumori Parma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Romagna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Marche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Umbria 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Lazio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COR Campania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Napoli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Siracusa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Palermo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</a:t>
                      </a: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Catania-Messina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153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Registro Tumori Ragusa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3329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Total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15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</a:t>
                      </a:r>
                    </a:p>
                  </a:txBody>
                  <a:tcPr marL="7468" marR="7468" marT="746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0" y="838200"/>
            <a:ext cx="2895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Missing per </a:t>
            </a:r>
            <a:r>
              <a:rPr lang="en-GB" sz="3600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registro</a:t>
            </a:r>
            <a:endParaRPr lang="en-GB" sz="36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Chi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sono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missing?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609600" y="1524000"/>
          <a:ext cx="8153401" cy="4552950"/>
        </p:xfrm>
        <a:graphic>
          <a:graphicData uri="http://schemas.openxmlformats.org/drawingml/2006/table">
            <a:tbl>
              <a:tblPr/>
              <a:tblGrid>
                <a:gridCol w="2306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1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5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Stadiati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Non </a:t>
                      </a:r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stadiati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Età media (anni)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Sesso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Maschio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Femmina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45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Istologia (%)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Epitelioide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Mesotelioma NAS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Bifasico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2800" b="0" i="0" u="none" strike="noStrike" dirty="0" err="1">
                          <a:solidFill>
                            <a:srgbClr val="000000"/>
                          </a:solidFill>
                          <a:latin typeface="Arial Narrow"/>
                        </a:rPr>
                        <a:t>Sarcomatoide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Sopravvivenza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casi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stadio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 missing</a:t>
            </a:r>
          </a:p>
        </p:txBody>
      </p:sp>
      <p:graphicFrame>
        <p:nvGraphicFramePr>
          <p:cNvPr id="3" name="Grafico 2"/>
          <p:cNvGraphicFramePr/>
          <p:nvPr/>
        </p:nvGraphicFramePr>
        <p:xfrm>
          <a:off x="533400" y="1219200"/>
          <a:ext cx="8153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tangolo 3"/>
          <p:cNvSpPr/>
          <p:nvPr/>
        </p:nvSpPr>
        <p:spPr>
          <a:xfrm>
            <a:off x="3581400" y="5638800"/>
            <a:ext cx="1524000" cy="6799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err="1">
                <a:solidFill>
                  <a:schemeClr val="tx1"/>
                </a:solidFill>
                <a:latin typeface="Arial Narrow" pitchFamily="34" charset="0"/>
              </a:rPr>
              <a:t>Anni</a:t>
            </a:r>
            <a:endParaRPr lang="en-GB" sz="28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1894</Words>
  <Application>Microsoft Office PowerPoint</Application>
  <PresentationFormat>Presentazione su schermo (4:3)</PresentationFormat>
  <Paragraphs>1099</Paragraphs>
  <Slides>29</Slides>
  <Notes>5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Arial</vt:lpstr>
      <vt:lpstr>Arial Narrow</vt:lpstr>
      <vt:lpstr>Calibri</vt:lpstr>
      <vt:lpstr>Tema di Office</vt:lpstr>
      <vt:lpstr>Presentazione standard di PowerPoint</vt:lpstr>
      <vt:lpstr>Il nostro campione</vt:lpstr>
      <vt:lpstr>Stadio: definizione</vt:lpstr>
      <vt:lpstr>Stadio</vt:lpstr>
      <vt:lpstr>Missing per registro</vt:lpstr>
      <vt:lpstr>Possiamo utilizzare pT e pN?</vt:lpstr>
      <vt:lpstr>Missing per registro</vt:lpstr>
      <vt:lpstr>Chi sono i missing?</vt:lpstr>
      <vt:lpstr>Sopravvivenza casi stadio missing</vt:lpstr>
      <vt:lpstr>Sopravvivenza per stadio</vt:lpstr>
      <vt:lpstr>Stadio per età</vt:lpstr>
      <vt:lpstr>Stadio per sesso</vt:lpstr>
      <vt:lpstr>Stadio per regione</vt:lpstr>
      <vt:lpstr>Età media per regione</vt:lpstr>
      <vt:lpstr>Stadio alla diagnosi</vt:lpstr>
      <vt:lpstr>Trattamento</vt:lpstr>
      <vt:lpstr>Trattamento</vt:lpstr>
      <vt:lpstr>Trattamento “altro”</vt:lpstr>
      <vt:lpstr>Intervento chirurgico</vt:lpstr>
      <vt:lpstr>Chi sono i non trattati?</vt:lpstr>
      <vt:lpstr>Trattamento per stadio</vt:lpstr>
      <vt:lpstr>Trattamento, stadio ed età</vt:lpstr>
      <vt:lpstr>Trattamento per regione</vt:lpstr>
      <vt:lpstr>Chirurgia vs stadio resecabile per regione</vt:lpstr>
      <vt:lpstr>Chemioterapia vs stadio avanzato</vt:lpstr>
      <vt:lpstr>Tipo intervento chirurgico per regione</vt:lpstr>
      <vt:lpstr>Sopravvivenza per stadio e trattamento </vt:lpstr>
      <vt:lpstr>Sopravvivenza per regioni </vt:lpstr>
      <vt:lpstr>Trattamento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Annalisa</dc:creator>
  <cp:lastModifiedBy>FULVIO AURORA</cp:lastModifiedBy>
  <cp:revision>80</cp:revision>
  <dcterms:created xsi:type="dcterms:W3CDTF">2016-03-13T16:50:52Z</dcterms:created>
  <dcterms:modified xsi:type="dcterms:W3CDTF">2016-03-16T10:53:26Z</dcterms:modified>
</cp:coreProperties>
</file>